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7" r:id="rId2"/>
    <p:sldId id="292" r:id="rId3"/>
    <p:sldId id="293" r:id="rId4"/>
    <p:sldId id="296" r:id="rId5"/>
    <p:sldId id="297" r:id="rId6"/>
    <p:sldId id="334" r:id="rId7"/>
    <p:sldId id="298" r:id="rId8"/>
    <p:sldId id="302" r:id="rId9"/>
    <p:sldId id="303" r:id="rId10"/>
    <p:sldId id="336" r:id="rId11"/>
    <p:sldId id="335" r:id="rId12"/>
    <p:sldId id="337" r:id="rId13"/>
    <p:sldId id="339" r:id="rId14"/>
    <p:sldId id="344" r:id="rId15"/>
    <p:sldId id="349" r:id="rId16"/>
    <p:sldId id="346" r:id="rId17"/>
    <p:sldId id="347" r:id="rId18"/>
    <p:sldId id="348" r:id="rId19"/>
    <p:sldId id="343" r:id="rId20"/>
    <p:sldId id="338" r:id="rId21"/>
    <p:sldId id="323" r:id="rId22"/>
    <p:sldId id="351" r:id="rId23"/>
    <p:sldId id="352" r:id="rId24"/>
    <p:sldId id="324" r:id="rId25"/>
    <p:sldId id="330" r:id="rId26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FF66CC"/>
    <a:srgbClr val="FF6699"/>
    <a:srgbClr val="FFFF00"/>
    <a:srgbClr val="FFCCFF"/>
    <a:srgbClr val="FF99CC"/>
    <a:srgbClr val="FF99FF"/>
    <a:srgbClr val="FFCCCC"/>
    <a:srgbClr val="4A5EE6"/>
    <a:srgbClr val="132B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04" autoAdjust="0"/>
    <p:restoredTop sz="94626"/>
  </p:normalViewPr>
  <p:slideViewPr>
    <p:cSldViewPr snapToGrid="0">
      <p:cViewPr varScale="1">
        <p:scale>
          <a:sx n="96" d="100"/>
          <a:sy n="96" d="100"/>
        </p:scale>
        <p:origin x="43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3" d="100"/>
          <a:sy n="103" d="100"/>
        </p:scale>
        <p:origin x="5346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EBE2FB6-296C-4FF3-BCDA-B6E4535A82E8}" type="datetime1">
              <a:rPr lang="pt-BR" smtClean="0"/>
              <a:t>15/03/2024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7B964BE-1CD1-1943-8CAA-B6D417321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02C98B9-20F9-43BE-8315-F4A60B0E6D95}" type="datetime1">
              <a:rPr lang="pt-BR" noProof="0" smtClean="0"/>
              <a:t>15/03/2024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os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7D3E5B-4BED-B24C-9674-6B6454D04561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4" name="Google Shape;2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82465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vre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pic>
        <p:nvPicPr>
          <p:cNvPr id="10" name="Imagem 9" descr="Lacuna entre dois edifícios contra o céu azul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sz="4500" cap="all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ítulo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8" name="Espaço Reservado para Imagem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34" name="Espaço Reservado para Texto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0" name="Espaço Reservado para Texto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8" name="Espaço Reservado para Imagem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40" name="Espaço Reservado para Texto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6" name="Espaço Reservado para Texto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9" name="Espaço Reservado para Imagem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43" name="Espaço Reservado para Texto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9" name="Espaço Reservado para Texto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7" name="Espaço Reservado para Imagem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46" name="Espaço Reservado para Texto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2" name="Espaço Reservado para Texto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49" name="Espaço Reservado para Texto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3" name="Espaço Reservado para Texto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6" name="Espaço Reservado para Imagem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2" name="Espaço Reservado para Texto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5" name="Espaço Reservado para Texto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7" name="Espaço Reservado para Imagem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3" name="Espaço Reservado para Texto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8" name="Espaço Reservado para Texto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5" name="Espaço Reservado para Imagem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4" name="Espaço Reservado para Texto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51" name="Espaço Reservado para Texto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5" name="Espaço Reservado para Texto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40" name="Espaço Reservado para Texto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pt-BR" noProof="0"/>
              <a:t>Segundo nível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pt-BR" noProof="0"/>
          </a:p>
        </p:txBody>
      </p:sp>
      <p:sp>
        <p:nvSpPr>
          <p:cNvPr id="20" name="Espaço Reservado para Texto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19" name="Espaço Reservado para Texto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pt-BR" noProof="0"/>
              <a:t>Segundo nível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pt-BR" noProof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endParaRPr lang="pt-BR" noProof="0"/>
          </a:p>
        </p:txBody>
      </p:sp>
      <p:sp>
        <p:nvSpPr>
          <p:cNvPr id="22" name="Espaço Reservado para Imagem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endParaRPr lang="pt-BR" noProof="0"/>
          </a:p>
        </p:txBody>
      </p:sp>
      <p:sp>
        <p:nvSpPr>
          <p:cNvPr id="23" name="Espaço Reservado para Imagem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endParaRPr lang="pt-BR" noProof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6" name="Espaço Reservado para Imagem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endParaRPr lang="pt-BR" noProof="0"/>
          </a:p>
        </p:txBody>
      </p:sp>
      <p:sp>
        <p:nvSpPr>
          <p:cNvPr id="21" name="Subtítulo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endParaRPr lang="pt-BR" noProof="0"/>
          </a:p>
        </p:txBody>
      </p:sp>
      <p:sp>
        <p:nvSpPr>
          <p:cNvPr id="31" name="Espaço Reservado para Texto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4" name="Espaço Reservado para Conteúdo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5" name="Espaço Reservado para Imagem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endParaRPr lang="pt-BR" noProof="0"/>
          </a:p>
        </p:txBody>
      </p:sp>
      <p:sp>
        <p:nvSpPr>
          <p:cNvPr id="32" name="Espaço Reservado para Texto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3" name="Espaço Reservado para Conteúdo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3" name="Espaço Reservado para Texto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endParaRPr lang="pt-BR" noProof="0"/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ande cruzamento de pedestres com uma pessoa solitária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orma Livre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11" name="Espaço Reservado para Texto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2" name="Título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m 36" descr="Uma imagem contendo acessório&#10;&#10;Descrição gerada automaticamente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orma Livre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sz="3600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Forma Livre 5" descr="Homem olhando para arranha-céu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ma Livre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pic>
        <p:nvPicPr>
          <p:cNvPr id="12" name="Imagem 11" descr="Casa moderna com design cúbico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6" name="Espaço Reservado para Imagem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1" name="Espaço Reservado para Texto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5" name="Espaço Reservado para Imagem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37" name="Espaço Reservado para Texto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8" name="Espaço Reservado para Texto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6" name="Espaço Reservado para Imagem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38" name="Espaço Reservado para Texto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4" name="Espaço Reservado para Texto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39" name="Espaço Reservado para Texto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6" name="Espaço Reservado para Texto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" name="Espaço Reservado para Rodapé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 noProof="0"/>
              <a:t>CLIQUE PARA EDITAR OS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8" name="Espaço Reservado para o Número do Slide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iblioteca.ibge.gov.br/visualizacao/instrumentos_de_coleta/doc5592.pdf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ocruzbrasilia.fiocruz.br/covid-19-balanco-de-dois-anos-da-pandemia-aponta-vacinacao-como-prioridade/" TargetMode="External"/><Relationship Id="rId2" Type="http://schemas.openxmlformats.org/officeDocument/2006/relationships/hyperlink" Target="https://covid19.ibge.gov.br/pnad-covid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ibge.gov.br/estatisticas/investigacoes-experimentais/estatisticas-experimentais/27946-divulgacao-semanal-pnadcovid1?t=downloads&amp;utm_source=covid19&amp;utm_medium=hotsite&amp;utm_campaign=covid_19" TargetMode="External"/><Relationship Id="rId5" Type="http://schemas.openxmlformats.org/officeDocument/2006/relationships/hyperlink" Target="https://www.gov.br/saude/pt-br/assuntos/coronavirus" TargetMode="External"/><Relationship Id="rId4" Type="http://schemas.openxmlformats.org/officeDocument/2006/relationships/hyperlink" Target="https://www.ibge.gov.br/estatisticas/investigacoes-experimentais/estatisticas-experimentais/27946-divulgacao-semanal-pnadcovid1?t=o-que-e&amp;utm_source=covid19&amp;utm_medium=hotsite&amp;utm_campaign=covid_19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9555" y="-32657"/>
            <a:ext cx="12271110" cy="69233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8" name="Google Shape;268;p46"/>
          <p:cNvGrpSpPr/>
          <p:nvPr/>
        </p:nvGrpSpPr>
        <p:grpSpPr>
          <a:xfrm>
            <a:off x="5128119" y="384121"/>
            <a:ext cx="1935763" cy="309053"/>
            <a:chOff x="4875929" y="1491165"/>
            <a:chExt cx="1935762" cy="309054"/>
          </a:xfrm>
        </p:grpSpPr>
        <p:pic>
          <p:nvPicPr>
            <p:cNvPr id="269" name="Google Shape;269;p4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144586" y="1491165"/>
              <a:ext cx="667105" cy="3090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0" name="Google Shape;270;p4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875929" y="1581685"/>
              <a:ext cx="811508" cy="2185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1" name="Google Shape;271;p46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5835835" y="1623770"/>
              <a:ext cx="142153" cy="14215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90EFE686-2A8D-950F-D9D2-C38D345F6C22}"/>
              </a:ext>
            </a:extLst>
          </p:cNvPr>
          <p:cNvSpPr txBox="1"/>
          <p:nvPr/>
        </p:nvSpPr>
        <p:spPr>
          <a:xfrm>
            <a:off x="2300997" y="3034854"/>
            <a:ext cx="7590007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SzPts val="2100"/>
              <a:buNone/>
              <a:defRPr sz="2100">
                <a:solidFill>
                  <a:srgbClr val="F51268"/>
                </a:solidFill>
              </a:defRPr>
            </a:lvl1pPr>
          </a:lstStyle>
          <a:p>
            <a:r>
              <a:rPr lang="en-US" sz="3200" b="1" dirty="0"/>
              <a:t>FASE 3 – </a:t>
            </a:r>
            <a:r>
              <a:rPr lang="en-US" sz="3200" b="1" cap="all" dirty="0">
                <a:solidFill>
                  <a:srgbClr val="FFFFFF"/>
                </a:solidFill>
              </a:rPr>
              <a:t>BIG DATA</a:t>
            </a:r>
          </a:p>
          <a:p>
            <a:r>
              <a:rPr lang="pt-BR" sz="3200" b="1" dirty="0"/>
              <a:t>Grupo 82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B851C129-D97C-7BA1-C804-52D9AEE0FD7A}"/>
              </a:ext>
            </a:extLst>
          </p:cNvPr>
          <p:cNvGraphicFramePr>
            <a:graphicFrameLocks noGrp="1"/>
          </p:cNvGraphicFramePr>
          <p:nvPr/>
        </p:nvGraphicFramePr>
        <p:xfrm>
          <a:off x="1" y="4836351"/>
          <a:ext cx="7371081" cy="2019597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6834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876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4453">
                <a:tc>
                  <a:txBody>
                    <a:bodyPr/>
                    <a:lstStyle/>
                    <a:p>
                      <a:endParaRPr lang="pt-BR" sz="1600" b="1" dirty="0"/>
                    </a:p>
                  </a:txBody>
                  <a:tcPr marL="12192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pt-BR" sz="1600" b="1" dirty="0"/>
                    </a:p>
                  </a:txBody>
                  <a:tcPr marL="12192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pt-BR" sz="1600" b="1" i="0" dirty="0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Jonathan Abner Jerônimo de Freitas </a:t>
                      </a:r>
                      <a:endParaRPr lang="pt-BR" sz="1600" b="1" dirty="0"/>
                    </a:p>
                  </a:txBody>
                  <a:tcPr marL="12192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dirty="0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jonathanabner2015@gmail.com</a:t>
                      </a:r>
                    </a:p>
                  </a:txBody>
                  <a:tcPr marL="12192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2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dirty="0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Osvaldo Caio Oliveira dos Santos</a:t>
                      </a:r>
                      <a:endParaRPr lang="pt-BR" sz="1600" b="1" dirty="0"/>
                    </a:p>
                  </a:txBody>
                  <a:tcPr marL="12192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dirty="0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osvaldocaio@hotmail.com</a:t>
                      </a:r>
                    </a:p>
                  </a:txBody>
                  <a:tcPr marL="12192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488">
                <a:tc>
                  <a:txBody>
                    <a:bodyPr/>
                    <a:lstStyle/>
                    <a:p>
                      <a:r>
                        <a:rPr lang="pt-BR" sz="1600" b="1" i="0" dirty="0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Ranielli Santos </a:t>
                      </a:r>
                      <a:endParaRPr lang="pt-BR" sz="1600" b="1" dirty="0"/>
                    </a:p>
                  </a:txBody>
                  <a:tcPr marL="12192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dirty="0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raniellidos@hotmail.com</a:t>
                      </a:r>
                    </a:p>
                  </a:txBody>
                  <a:tcPr marL="12192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6664">
                <a:tc>
                  <a:txBody>
                    <a:bodyPr/>
                    <a:lstStyle/>
                    <a:p>
                      <a:r>
                        <a:rPr lang="pt-BR" sz="1600" b="1" i="0" dirty="0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Thalita Mendes </a:t>
                      </a:r>
                      <a:r>
                        <a:rPr lang="pt-BR" sz="1600" b="1" i="0" dirty="0" err="1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Maina</a:t>
                      </a:r>
                      <a:r>
                        <a:rPr lang="pt-BR" sz="1600" b="1" i="0" dirty="0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 </a:t>
                      </a:r>
                      <a:r>
                        <a:rPr lang="pt-BR" sz="1600" b="1" i="0" dirty="0" err="1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Begliomini</a:t>
                      </a:r>
                      <a:r>
                        <a:rPr lang="pt-BR" sz="1600" b="1" i="0" dirty="0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 </a:t>
                      </a:r>
                      <a:endParaRPr lang="pt-BR" sz="1600" b="1" dirty="0"/>
                    </a:p>
                  </a:txBody>
                  <a:tcPr marL="12192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dirty="0">
                          <a:solidFill>
                            <a:srgbClr val="E4E4E4"/>
                          </a:solidFill>
                          <a:effectLst/>
                          <a:latin typeface="Roboto"/>
                        </a:rPr>
                        <a:t>thalitamaina@gmail.com</a:t>
                      </a:r>
                    </a:p>
                  </a:txBody>
                  <a:tcPr marL="12192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5EA5C1F9-D128-86F8-E9F5-F330AFE0AC80}"/>
              </a:ext>
            </a:extLst>
          </p:cNvPr>
          <p:cNvSpPr txBox="1"/>
          <p:nvPr/>
        </p:nvSpPr>
        <p:spPr>
          <a:xfrm>
            <a:off x="3044890" y="913995"/>
            <a:ext cx="61022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dirty="0">
                <a:solidFill>
                  <a:srgbClr val="F51268"/>
                </a:solidFill>
              </a:rPr>
              <a:t>Turma – 2TDAT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065E19-1597-CBFD-3A31-65105DE04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2819" y="818269"/>
            <a:ext cx="10126362" cy="4749946"/>
          </a:xfrm>
          <a:ln>
            <a:noFill/>
          </a:ln>
        </p:spPr>
        <p:txBody>
          <a:bodyPr/>
          <a:lstStyle/>
          <a:p>
            <a:r>
              <a:rPr lang="pt-BR" sz="1600" dirty="0"/>
              <a:t>Código das variáveis escolhidas para análise e sua descrição</a:t>
            </a:r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pPr>
              <a:spcBef>
                <a:spcPts val="0"/>
              </a:spcBef>
            </a:pPr>
            <a:r>
              <a:rPr lang="pt-BR" sz="1600" dirty="0"/>
              <a:t>Respostas: As opções de respostas e regras são mostradas no link: </a:t>
            </a:r>
            <a:r>
              <a:rPr lang="pt-BR" sz="16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PNAD COVID19 – Questionário</a:t>
            </a:r>
            <a:endParaRPr lang="pt-BR" sz="1600" dirty="0">
              <a:solidFill>
                <a:srgbClr val="0070C0"/>
              </a:solidFill>
            </a:endParaRPr>
          </a:p>
          <a:p>
            <a:pPr>
              <a:spcBef>
                <a:spcPts val="0"/>
              </a:spcBef>
            </a:pPr>
            <a:r>
              <a:rPr lang="pt-BR" sz="1600" dirty="0"/>
              <a:t>No trabalho as opções apontadas como ‘Não Aplicável’ se dá ao fato de serem ignoradas no momento da pesquisa, seja devido as regras das pesquisas ou usuário.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10</a:t>
            </a:fld>
            <a:endParaRPr lang="pt-BR" noProof="0"/>
          </a:p>
        </p:txBody>
      </p:sp>
      <p:graphicFrame>
        <p:nvGraphicFramePr>
          <p:cNvPr id="7" name="Tabe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7372232"/>
              </p:ext>
            </p:extLst>
          </p:nvPr>
        </p:nvGraphicFramePr>
        <p:xfrm>
          <a:off x="1752898" y="1268305"/>
          <a:ext cx="7975987" cy="4293870"/>
        </p:xfrm>
        <a:graphic>
          <a:graphicData uri="http://schemas.openxmlformats.org/drawingml/2006/table">
            <a:tbl>
              <a:tblPr/>
              <a:tblGrid>
                <a:gridCol w="16489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2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Código da variável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6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nº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6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Descrição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6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Ano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Ano de referência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UF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Unidade da Federação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V1013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Mês da pesquisa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V1022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Situação do domicílio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A002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Idade do morador 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A003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Sexo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A004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A4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 ou raça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A005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A5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Escolaridade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B002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 causa disso, foi a algum estabelecimento de saúde?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B0031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Providência tomada para recuperar dos sintomas foi ficar em casa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B0032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Providência tomada para recuperar dos sintomas foi ligar para algum profissional de saúde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B0042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B4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Local que buscou atendimento foi pronto socorro do SUS/UPA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B0043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B4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Local que buscou atendimento foi hospital do SUS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B005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B5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Ao procurar o hospital, teve que ficar internado por um dia ou mais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B007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 algum plano de saúde médico, seja particular, de empresa ou de órgão público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C003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 o principal motivo deste afastamento temporário?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C013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C13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 semana passada, o(a) </a:t>
                      </a:r>
                      <a:r>
                        <a:rPr lang="pt-B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</a:t>
                      </a:r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(a) estava em trabalho remoto (home office ou </a:t>
                      </a:r>
                      <a:r>
                        <a:rPr lang="pt-B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teletrabalho</a:t>
                      </a:r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)?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C016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C16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 o principal motivo de não ter procurado trabalho na semana passada? 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D0031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Rendimentos de Programa Bolsa Família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D0061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Seguro desemprego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F001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Este domicílio é: 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E9A195ED-2D84-7794-AB58-3BDBC7C31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245899"/>
            <a:ext cx="10122632" cy="652054"/>
          </a:xfrm>
        </p:spPr>
        <p:txBody>
          <a:bodyPr/>
          <a:lstStyle/>
          <a:p>
            <a:r>
              <a:rPr lang="pt-BR" sz="3200" dirty="0">
                <a:solidFill>
                  <a:srgbClr val="FF0066"/>
                </a:solidFill>
              </a:rPr>
              <a:t>_ DICIONÁRIO</a:t>
            </a:r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FEF5FC03-4509-AF17-1948-09394247A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</p:spTree>
    <p:extLst>
      <p:ext uri="{BB962C8B-B14F-4D97-AF65-F5344CB8AC3E}">
        <p14:creationId xmlns:p14="http://schemas.microsoft.com/office/powerpoint/2010/main" val="3049467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DA61BF97-D0A3-E3A7-E012-8BAB6F1AC7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8"/>
          <a:stretch/>
        </p:blipFill>
        <p:spPr>
          <a:xfrm>
            <a:off x="2832862" y="1987030"/>
            <a:ext cx="8975090" cy="4405560"/>
          </a:xfrm>
          <a:prstGeom prst="rect">
            <a:avLst/>
          </a:prstGeom>
        </p:spPr>
      </p:pic>
      <p:sp>
        <p:nvSpPr>
          <p:cNvPr id="5" name="Espaço Reservado para Número de Slid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11</a:t>
            </a:fld>
            <a:endParaRPr lang="pt-BR" noProof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/>
          <a:srcRect r="1743"/>
          <a:stretch/>
        </p:blipFill>
        <p:spPr>
          <a:xfrm>
            <a:off x="1" y="1506511"/>
            <a:ext cx="2817128" cy="5351489"/>
          </a:xfrm>
          <a:prstGeom prst="rect">
            <a:avLst/>
          </a:prstGeom>
        </p:spPr>
      </p:pic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FEF5FC03-4509-AF17-1948-09394247A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DF74B-227B-CF7F-6964-5FEDF60D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259852"/>
            <a:ext cx="10122632" cy="652054"/>
          </a:xfrm>
        </p:spPr>
        <p:txBody>
          <a:bodyPr anchor="t"/>
          <a:lstStyle/>
          <a:p>
            <a:r>
              <a:rPr lang="pt-BR" dirty="0">
                <a:solidFill>
                  <a:srgbClr val="FF0066"/>
                </a:solidFill>
              </a:rPr>
              <a:t>_</a:t>
            </a:r>
            <a:r>
              <a:rPr lang="pt-BR" dirty="0" err="1">
                <a:solidFill>
                  <a:srgbClr val="FF0066"/>
                </a:solidFill>
              </a:rPr>
              <a:t>google</a:t>
            </a:r>
            <a:r>
              <a:rPr lang="pt-BR" dirty="0">
                <a:solidFill>
                  <a:srgbClr val="FF0066"/>
                </a:solidFill>
              </a:rPr>
              <a:t> </a:t>
            </a:r>
            <a:r>
              <a:rPr lang="pt-BR" dirty="0" err="1">
                <a:solidFill>
                  <a:srgbClr val="FF0066"/>
                </a:solidFill>
              </a:rPr>
              <a:t>cloud</a:t>
            </a:r>
            <a:endParaRPr lang="pt-BR" dirty="0">
              <a:solidFill>
                <a:srgbClr val="FF0066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802B466-C0EC-CDF5-5CEA-E0D4B2FB9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2819" y="770562"/>
            <a:ext cx="10126362" cy="4749946"/>
          </a:xfrm>
          <a:ln>
            <a:noFill/>
          </a:ln>
        </p:spPr>
        <p:txBody>
          <a:bodyPr/>
          <a:lstStyle/>
          <a:p>
            <a:r>
              <a:rPr lang="pt-BR" sz="1600" dirty="0"/>
              <a:t>Carregado dados para o Google Cloud conforme podemos verificar no destaque amarelo. </a:t>
            </a:r>
          </a:p>
          <a:p>
            <a:pPr>
              <a:spcBef>
                <a:spcPts val="0"/>
              </a:spcBef>
            </a:pPr>
            <a:r>
              <a:rPr lang="pt-BR" sz="1600" dirty="0"/>
              <a:t>Alterado por código as variáveis da tabela para descrição conforme imagem abaixo.</a:t>
            </a:r>
          </a:p>
        </p:txBody>
      </p:sp>
      <p:sp>
        <p:nvSpPr>
          <p:cNvPr id="3" name="Retângulo de cantos arredondados 2"/>
          <p:cNvSpPr/>
          <p:nvPr/>
        </p:nvSpPr>
        <p:spPr>
          <a:xfrm>
            <a:off x="509667" y="5081666"/>
            <a:ext cx="1706312" cy="1776332"/>
          </a:xfrm>
          <a:prstGeom prst="roundRect">
            <a:avLst/>
          </a:prstGeom>
          <a:solidFill>
            <a:srgbClr val="FFFF00">
              <a:alpha val="2196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8008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12</a:t>
            </a:fld>
            <a:endParaRPr lang="pt-BR" noProof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FEF5FC03-4509-AF17-1948-09394247A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AC772D5-0966-8476-7103-74205E63F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020" y="1664963"/>
            <a:ext cx="9803960" cy="519303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A0DF74B-227B-CF7F-6964-5FEDF60D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9852"/>
            <a:ext cx="11807952" cy="652054"/>
          </a:xfrm>
        </p:spPr>
        <p:txBody>
          <a:bodyPr anchor="t"/>
          <a:lstStyle/>
          <a:p>
            <a:r>
              <a:rPr lang="pt-BR" dirty="0">
                <a:solidFill>
                  <a:srgbClr val="FF0066"/>
                </a:solidFill>
              </a:rPr>
              <a:t>_</a:t>
            </a:r>
            <a:r>
              <a:rPr lang="pt-BR" dirty="0" err="1">
                <a:solidFill>
                  <a:srgbClr val="FF0066"/>
                </a:solidFill>
              </a:rPr>
              <a:t>google</a:t>
            </a:r>
            <a:r>
              <a:rPr lang="pt-BR" dirty="0">
                <a:solidFill>
                  <a:srgbClr val="FF0066"/>
                </a:solidFill>
              </a:rPr>
              <a:t> </a:t>
            </a:r>
            <a:r>
              <a:rPr lang="pt-BR" dirty="0" err="1">
                <a:solidFill>
                  <a:srgbClr val="FF0066"/>
                </a:solidFill>
              </a:rPr>
              <a:t>colab</a:t>
            </a:r>
            <a:endParaRPr lang="pt-BR" dirty="0">
              <a:solidFill>
                <a:srgbClr val="FF0066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802B466-C0EC-CDF5-5CEA-E0D4B2FB9D19}"/>
              </a:ext>
            </a:extLst>
          </p:cNvPr>
          <p:cNvSpPr txBox="1">
            <a:spLocks/>
          </p:cNvSpPr>
          <p:nvPr/>
        </p:nvSpPr>
        <p:spPr>
          <a:xfrm>
            <a:off x="1032819" y="770562"/>
            <a:ext cx="10126362" cy="4749946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/>
              <a:t>Após código SQL pronto e tabela OK no Google Cloud, foi transferido para o Google </a:t>
            </a:r>
            <a:r>
              <a:rPr lang="pt-BR" sz="1600" dirty="0" err="1"/>
              <a:t>Colab</a:t>
            </a:r>
            <a:r>
              <a:rPr lang="pt-BR" sz="1600" dirty="0"/>
              <a:t>, por meio de uma conexão </a:t>
            </a:r>
            <a:r>
              <a:rPr lang="pt-BR" sz="1600" dirty="0" err="1"/>
              <a:t>python</a:t>
            </a:r>
            <a:r>
              <a:rPr lang="pt-BR" sz="1600" dirty="0"/>
              <a:t>. Obs.: essa transferência é automática.</a:t>
            </a:r>
          </a:p>
        </p:txBody>
      </p:sp>
    </p:spTree>
    <p:extLst>
      <p:ext uri="{BB962C8B-B14F-4D97-AF65-F5344CB8AC3E}">
        <p14:creationId xmlns:p14="http://schemas.microsoft.com/office/powerpoint/2010/main" val="3047126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13</a:t>
            </a:fld>
            <a:endParaRPr lang="pt-BR" noProof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FEF5FC03-4509-AF17-1948-09394247A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C773AA0-6F5E-BB8E-4B29-32BD9B4D1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9592"/>
            <a:ext cx="11822268" cy="341201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A0DF74B-227B-CF7F-6964-5FEDF60DC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9852"/>
            <a:ext cx="11807952" cy="652054"/>
          </a:xfrm>
        </p:spPr>
        <p:txBody>
          <a:bodyPr anchor="t"/>
          <a:lstStyle/>
          <a:p>
            <a:r>
              <a:rPr lang="pt-BR" dirty="0">
                <a:solidFill>
                  <a:srgbClr val="FF0066"/>
                </a:solidFill>
              </a:rPr>
              <a:t>_</a:t>
            </a:r>
            <a:r>
              <a:rPr lang="pt-BR" dirty="0" err="1">
                <a:solidFill>
                  <a:srgbClr val="FF0066"/>
                </a:solidFill>
              </a:rPr>
              <a:t>google</a:t>
            </a:r>
            <a:r>
              <a:rPr lang="pt-BR" dirty="0">
                <a:solidFill>
                  <a:srgbClr val="FF0066"/>
                </a:solidFill>
              </a:rPr>
              <a:t> </a:t>
            </a:r>
            <a:r>
              <a:rPr lang="pt-BR" dirty="0" err="1">
                <a:solidFill>
                  <a:srgbClr val="FF0066"/>
                </a:solidFill>
              </a:rPr>
              <a:t>colab</a:t>
            </a:r>
            <a:endParaRPr lang="pt-BR" dirty="0">
              <a:solidFill>
                <a:srgbClr val="FF0066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802B466-C0EC-CDF5-5CEA-E0D4B2FB9D19}"/>
              </a:ext>
            </a:extLst>
          </p:cNvPr>
          <p:cNvSpPr txBox="1">
            <a:spLocks/>
          </p:cNvSpPr>
          <p:nvPr/>
        </p:nvSpPr>
        <p:spPr>
          <a:xfrm>
            <a:off x="1032819" y="770562"/>
            <a:ext cx="10126362" cy="4749946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/>
              <a:t>Imagem da tabela de dados no Google </a:t>
            </a:r>
            <a:r>
              <a:rPr lang="pt-BR" sz="1600" dirty="0" err="1"/>
              <a:t>Colab</a:t>
            </a:r>
            <a:r>
              <a:rPr lang="pt-BR" sz="1600" dirty="0"/>
              <a:t> e a quantidade de dados.</a:t>
            </a:r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endParaRPr lang="pt-BR" sz="1600" dirty="0"/>
          </a:p>
          <a:p>
            <a:r>
              <a:rPr lang="pt-BR" sz="1600" dirty="0"/>
              <a:t>Criado todos os gráficos a seguir em </a:t>
            </a:r>
            <a:r>
              <a:rPr lang="pt-BR" sz="1600" dirty="0" err="1"/>
              <a:t>python</a:t>
            </a:r>
            <a:r>
              <a:rPr lang="pt-BR" sz="1600" dirty="0"/>
              <a:t> no Google </a:t>
            </a:r>
            <a:r>
              <a:rPr lang="pt-BR" sz="1600" dirty="0" err="1"/>
              <a:t>Colab</a:t>
            </a:r>
            <a:r>
              <a:rPr lang="pt-B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3943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6573BE-096F-DCE7-D1FB-8C6EB54C9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2CE365-33AA-F7F2-CB75-B2A9D50B47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14</a:t>
            </a:fld>
            <a:endParaRPr lang="pt-BR" noProof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47DE9A35-8189-4F55-54DE-7100706A21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pic>
        <p:nvPicPr>
          <p:cNvPr id="17" name="Imagem 16" descr="Gráfico, Histograma&#10;&#10;Descrição gerada automaticamente">
            <a:extLst>
              <a:ext uri="{FF2B5EF4-FFF2-40B4-BE49-F238E27FC236}">
                <a16:creationId xmlns:a16="http://schemas.microsoft.com/office/drawing/2014/main" id="{5CAE8B09-0642-CE51-1BCD-D8066B4B9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884" y="635581"/>
            <a:ext cx="3785143" cy="2880000"/>
          </a:xfrm>
          <a:prstGeom prst="rect">
            <a:avLst/>
          </a:prstGeom>
        </p:spPr>
      </p:pic>
      <p:pic>
        <p:nvPicPr>
          <p:cNvPr id="19" name="Imagem 18" descr="Gráfico, Gráfico de pizza&#10;&#10;Descrição gerada automaticamente">
            <a:extLst>
              <a:ext uri="{FF2B5EF4-FFF2-40B4-BE49-F238E27FC236}">
                <a16:creationId xmlns:a16="http://schemas.microsoft.com/office/drawing/2014/main" id="{B7BBFFC3-6E31-59E3-8386-E3497AE79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88" y="635581"/>
            <a:ext cx="3657144" cy="2880000"/>
          </a:xfrm>
          <a:prstGeom prst="rect">
            <a:avLst/>
          </a:prstGeom>
        </p:spPr>
      </p:pic>
      <p:pic>
        <p:nvPicPr>
          <p:cNvPr id="23" name="Imagem 22" descr="Gráfico, Gráfico de barras&#10;&#10;Descrição gerada automaticamente">
            <a:extLst>
              <a:ext uri="{FF2B5EF4-FFF2-40B4-BE49-F238E27FC236}">
                <a16:creationId xmlns:a16="http://schemas.microsoft.com/office/drawing/2014/main" id="{0029EACF-4C29-5312-36F8-0AF343342F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181" y="3937313"/>
            <a:ext cx="4596416" cy="2880000"/>
          </a:xfrm>
          <a:prstGeom prst="rect">
            <a:avLst/>
          </a:prstGeom>
        </p:spPr>
      </p:pic>
      <p:pic>
        <p:nvPicPr>
          <p:cNvPr id="4" name="Imagem 3" descr="Gráfico, Gráfico de barras&#10;&#10;Descrição gerada automaticamente">
            <a:extLst>
              <a:ext uri="{FF2B5EF4-FFF2-40B4-BE49-F238E27FC236}">
                <a16:creationId xmlns:a16="http://schemas.microsoft.com/office/drawing/2014/main" id="{B4DDEC59-5DE8-1F5A-CF12-B6B782245D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404" y="3978000"/>
            <a:ext cx="4798373" cy="2880000"/>
          </a:xfrm>
          <a:prstGeom prst="rect">
            <a:avLst/>
          </a:prstGeom>
        </p:spPr>
      </p:pic>
      <p:pic>
        <p:nvPicPr>
          <p:cNvPr id="8" name="Imagem 7" descr="Gráfico, Gráfico de pizza&#10;&#10;Descrição gerada automaticamente">
            <a:extLst>
              <a:ext uri="{FF2B5EF4-FFF2-40B4-BE49-F238E27FC236}">
                <a16:creationId xmlns:a16="http://schemas.microsoft.com/office/drawing/2014/main" id="{875328E3-DD8B-4572-6F25-AC7BC4BE64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4385" y="635581"/>
            <a:ext cx="3657145" cy="288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247C3919-1DC7-68D4-6715-4EDFCA02B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847"/>
            <a:ext cx="11807952" cy="652054"/>
          </a:xfrm>
        </p:spPr>
        <p:txBody>
          <a:bodyPr anchor="t"/>
          <a:lstStyle/>
          <a:p>
            <a:r>
              <a:rPr lang="pt-BR" sz="2400" dirty="0">
                <a:solidFill>
                  <a:srgbClr val="FF0066"/>
                </a:solidFill>
              </a:rPr>
              <a:t>_ Características GERAIS</a:t>
            </a:r>
          </a:p>
        </p:txBody>
      </p:sp>
    </p:spTree>
    <p:extLst>
      <p:ext uri="{BB962C8B-B14F-4D97-AF65-F5344CB8AC3E}">
        <p14:creationId xmlns:p14="http://schemas.microsoft.com/office/powerpoint/2010/main" val="3391310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15</a:t>
            </a:fld>
            <a:endParaRPr lang="pt-BR" noProof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31" y="1130066"/>
            <a:ext cx="5062754" cy="5161003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985" y="1515762"/>
            <a:ext cx="6706967" cy="4001123"/>
          </a:xfrm>
          <a:prstGeom prst="rect">
            <a:avLst/>
          </a:prstGeom>
        </p:spPr>
      </p:pic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47DE9A35-8189-4F55-54DE-7100706A21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47C3919-1DC7-68D4-6715-4EDFCA02B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2847"/>
            <a:ext cx="11807952" cy="652054"/>
          </a:xfrm>
        </p:spPr>
        <p:txBody>
          <a:bodyPr anchor="t"/>
          <a:lstStyle/>
          <a:p>
            <a:r>
              <a:rPr lang="pt-BR" sz="2400" dirty="0">
                <a:solidFill>
                  <a:srgbClr val="FF0066"/>
                </a:solidFill>
              </a:rPr>
              <a:t>_ Características de localização</a:t>
            </a:r>
          </a:p>
        </p:txBody>
      </p:sp>
    </p:spTree>
    <p:extLst>
      <p:ext uri="{BB962C8B-B14F-4D97-AF65-F5344CB8AC3E}">
        <p14:creationId xmlns:p14="http://schemas.microsoft.com/office/powerpoint/2010/main" val="3945540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947CB-F2FD-A962-A6FD-09A35B157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5D53126-64A1-C933-469F-79D580377F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16</a:t>
            </a:fld>
            <a:endParaRPr lang="pt-BR" noProof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D1B3B50C-C3E5-E93B-4B28-9DE6BD661DF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pic>
        <p:nvPicPr>
          <p:cNvPr id="11" name="Imagem 10" descr="Gráfico, Gráfico de pizza&#10;&#10;Descrição gerada automaticamente">
            <a:extLst>
              <a:ext uri="{FF2B5EF4-FFF2-40B4-BE49-F238E27FC236}">
                <a16:creationId xmlns:a16="http://schemas.microsoft.com/office/drawing/2014/main" id="{4A3C8A00-969F-C5AF-620C-B4EE555C0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4901"/>
            <a:ext cx="3375244" cy="3492000"/>
          </a:xfrm>
          <a:prstGeom prst="rect">
            <a:avLst/>
          </a:prstGeom>
        </p:spPr>
      </p:pic>
      <p:pic>
        <p:nvPicPr>
          <p:cNvPr id="13" name="Imagem 12" descr="Gráfico, Gráfico de pizza&#10;&#10;Descrição gerada automaticamente">
            <a:extLst>
              <a:ext uri="{FF2B5EF4-FFF2-40B4-BE49-F238E27FC236}">
                <a16:creationId xmlns:a16="http://schemas.microsoft.com/office/drawing/2014/main" id="{2BEAD3B1-8252-F7B1-8532-7CD927649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071" y="3365998"/>
            <a:ext cx="3375245" cy="3492000"/>
          </a:xfrm>
          <a:prstGeom prst="rect">
            <a:avLst/>
          </a:prstGeom>
          <a:ln>
            <a:noFill/>
          </a:ln>
        </p:spPr>
      </p:pic>
      <p:pic>
        <p:nvPicPr>
          <p:cNvPr id="15" name="Imagem 14" descr="Gráfico, Gráfico de barras&#10;&#10;Descrição gerada automaticamente">
            <a:extLst>
              <a:ext uri="{FF2B5EF4-FFF2-40B4-BE49-F238E27FC236}">
                <a16:creationId xmlns:a16="http://schemas.microsoft.com/office/drawing/2014/main" id="{1BB7BB3D-2C64-95DC-E392-8C28B3A270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0142" y="1114767"/>
            <a:ext cx="5817810" cy="3240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47C3919-1DC7-68D4-6715-4EDFCA02B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446" y="82847"/>
            <a:ext cx="10122632" cy="652054"/>
          </a:xfrm>
        </p:spPr>
        <p:txBody>
          <a:bodyPr anchor="t"/>
          <a:lstStyle/>
          <a:p>
            <a:r>
              <a:rPr lang="pt-BR" sz="2400" dirty="0">
                <a:solidFill>
                  <a:srgbClr val="FF0066"/>
                </a:solidFill>
              </a:rPr>
              <a:t>_ Características ECONÔMICAS</a:t>
            </a:r>
          </a:p>
        </p:txBody>
      </p:sp>
    </p:spTree>
    <p:extLst>
      <p:ext uri="{BB962C8B-B14F-4D97-AF65-F5344CB8AC3E}">
        <p14:creationId xmlns:p14="http://schemas.microsoft.com/office/powerpoint/2010/main" val="35023472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0C65D-3DC2-C3BF-46ED-DD86AD38E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9E8627A-844A-2612-56FE-5ADE03155B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17</a:t>
            </a:fld>
            <a:endParaRPr lang="pt-BR" noProof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F3EB30D2-2D9C-95A4-1FB1-DA476DEA5FA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pic>
        <p:nvPicPr>
          <p:cNvPr id="3" name="Imagem 2" descr="Gráfico, Gráfico de pizza&#10;&#10;Descrição gerada automaticamente">
            <a:extLst>
              <a:ext uri="{FF2B5EF4-FFF2-40B4-BE49-F238E27FC236}">
                <a16:creationId xmlns:a16="http://schemas.microsoft.com/office/drawing/2014/main" id="{3973FD44-A4DF-B610-DB8B-5FA261A13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952" y="540258"/>
            <a:ext cx="3339026" cy="3060000"/>
          </a:xfrm>
          <a:prstGeom prst="rect">
            <a:avLst/>
          </a:prstGeom>
        </p:spPr>
      </p:pic>
      <p:pic>
        <p:nvPicPr>
          <p:cNvPr id="7" name="Imagem 6" descr="Uma imagem contendo Gráfico&#10;&#10;Descrição gerada automaticamente">
            <a:extLst>
              <a:ext uri="{FF2B5EF4-FFF2-40B4-BE49-F238E27FC236}">
                <a16:creationId xmlns:a16="http://schemas.microsoft.com/office/drawing/2014/main" id="{4E3BE6F8-73CC-FCAA-2AD1-94DF1C3BB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931" y="3789762"/>
            <a:ext cx="5378337" cy="3060000"/>
          </a:xfrm>
          <a:prstGeom prst="rect">
            <a:avLst/>
          </a:prstGeom>
        </p:spPr>
      </p:pic>
      <p:pic>
        <p:nvPicPr>
          <p:cNvPr id="9" name="Imagem 8" descr="Gráfico, Gráfico de cascata&#10;&#10;Descrição gerada automaticamente">
            <a:extLst>
              <a:ext uri="{FF2B5EF4-FFF2-40B4-BE49-F238E27FC236}">
                <a16:creationId xmlns:a16="http://schemas.microsoft.com/office/drawing/2014/main" id="{8CA25513-B275-E2FF-4914-21A015BCF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931" y="530733"/>
            <a:ext cx="5129388" cy="3060000"/>
          </a:xfrm>
          <a:prstGeom prst="rect">
            <a:avLst/>
          </a:prstGeom>
          <a:ln>
            <a:solidFill>
              <a:srgbClr val="FF6699"/>
            </a:solidFill>
          </a:ln>
        </p:spPr>
      </p:pic>
      <p:pic>
        <p:nvPicPr>
          <p:cNvPr id="27" name="Imagem 2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1CD600AB-173E-A92B-09D7-A915501631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733" y="3789760"/>
            <a:ext cx="5053465" cy="3060000"/>
          </a:xfrm>
          <a:prstGeom prst="rect">
            <a:avLst/>
          </a:prstGeom>
          <a:ln>
            <a:solidFill>
              <a:srgbClr val="FF6699"/>
            </a:solidFill>
          </a:ln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47C3919-1DC7-68D4-6715-4EDFCA02B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446" y="82847"/>
            <a:ext cx="10122632" cy="652054"/>
          </a:xfrm>
        </p:spPr>
        <p:txBody>
          <a:bodyPr anchor="t"/>
          <a:lstStyle/>
          <a:p>
            <a:r>
              <a:rPr lang="pt-BR" sz="2400" dirty="0">
                <a:solidFill>
                  <a:srgbClr val="FF0066"/>
                </a:solidFill>
              </a:rPr>
              <a:t>_ Características GERAIS</a:t>
            </a:r>
          </a:p>
        </p:txBody>
      </p:sp>
    </p:spTree>
    <p:extLst>
      <p:ext uri="{BB962C8B-B14F-4D97-AF65-F5344CB8AC3E}">
        <p14:creationId xmlns:p14="http://schemas.microsoft.com/office/powerpoint/2010/main" val="24214963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5850D-91D0-2B7A-C99D-2A61F8709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C8126C8-5A69-FB4C-88B8-B8C41688456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18</a:t>
            </a:fld>
            <a:endParaRPr lang="pt-BR" noProof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60418A90-10E6-35E0-2A13-061F283930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pic>
        <p:nvPicPr>
          <p:cNvPr id="29" name="Imagem 28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E5123612-F831-D17D-278D-0C514199F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213" y="498518"/>
            <a:ext cx="5112918" cy="3096000"/>
          </a:xfrm>
          <a:prstGeom prst="rect">
            <a:avLst/>
          </a:prstGeom>
          <a:ln>
            <a:solidFill>
              <a:srgbClr val="FF66CC"/>
            </a:solidFill>
          </a:ln>
        </p:spPr>
      </p:pic>
      <p:pic>
        <p:nvPicPr>
          <p:cNvPr id="31" name="Imagem 30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B4597C76-6086-00F6-8206-2524FE1CB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607" y="3696097"/>
            <a:ext cx="5112918" cy="3096000"/>
          </a:xfrm>
          <a:prstGeom prst="rect">
            <a:avLst/>
          </a:prstGeom>
          <a:ln>
            <a:solidFill>
              <a:srgbClr val="FF66CC"/>
            </a:solidFill>
          </a:ln>
        </p:spPr>
      </p:pic>
      <p:pic>
        <p:nvPicPr>
          <p:cNvPr id="37" name="Imagem 36" descr="Gráfico&#10;&#10;Descrição gerada automaticamente">
            <a:extLst>
              <a:ext uri="{FF2B5EF4-FFF2-40B4-BE49-F238E27FC236}">
                <a16:creationId xmlns:a16="http://schemas.microsoft.com/office/drawing/2014/main" id="{6E33E9A8-A266-D9D8-B863-808E1B9F57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590" y="1546152"/>
            <a:ext cx="5376003" cy="3749221"/>
          </a:xfrm>
          <a:prstGeom prst="rect">
            <a:avLst/>
          </a:prstGeom>
          <a:ln>
            <a:solidFill>
              <a:srgbClr val="FF66CC"/>
            </a:solidFill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47C3919-1DC7-68D4-6715-4EDFCA02B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446" y="82847"/>
            <a:ext cx="10122632" cy="652054"/>
          </a:xfrm>
        </p:spPr>
        <p:txBody>
          <a:bodyPr anchor="t"/>
          <a:lstStyle/>
          <a:p>
            <a:r>
              <a:rPr lang="pt-BR" sz="2400" dirty="0">
                <a:solidFill>
                  <a:srgbClr val="FF0066"/>
                </a:solidFill>
              </a:rPr>
              <a:t>_ Características CLÍNICAS</a:t>
            </a:r>
          </a:p>
        </p:txBody>
      </p:sp>
    </p:spTree>
    <p:extLst>
      <p:ext uri="{BB962C8B-B14F-4D97-AF65-F5344CB8AC3E}">
        <p14:creationId xmlns:p14="http://schemas.microsoft.com/office/powerpoint/2010/main" val="3223395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3EA36A-B1C1-4289-F9E2-F1A271D20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78EDB71-2DA9-46D9-F6CF-2176F46515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19</a:t>
            </a:fld>
            <a:endParaRPr lang="pt-BR" noProof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689D7744-3EDF-80A6-B91D-0DCD286108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pic>
        <p:nvPicPr>
          <p:cNvPr id="2" name="Imagem 1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E047D24-73DD-B9C6-867A-C01D983E2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83" y="1333639"/>
            <a:ext cx="5478976" cy="3240000"/>
          </a:xfrm>
          <a:prstGeom prst="rect">
            <a:avLst/>
          </a:prstGeom>
          <a:ln>
            <a:solidFill>
              <a:srgbClr val="FF66CC"/>
            </a:solidFill>
          </a:ln>
        </p:spPr>
      </p:pic>
      <p:pic>
        <p:nvPicPr>
          <p:cNvPr id="4" name="Imagem 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0E6A5C3-0340-9793-EE47-85E66AD62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762" y="1333639"/>
            <a:ext cx="5478976" cy="3240000"/>
          </a:xfrm>
          <a:prstGeom prst="rect">
            <a:avLst/>
          </a:prstGeom>
          <a:ln>
            <a:solidFill>
              <a:srgbClr val="FF66CC"/>
            </a:solidFill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47C3919-1DC7-68D4-6715-4EDFCA02B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446" y="82847"/>
            <a:ext cx="10122632" cy="652054"/>
          </a:xfrm>
        </p:spPr>
        <p:txBody>
          <a:bodyPr anchor="t"/>
          <a:lstStyle/>
          <a:p>
            <a:r>
              <a:rPr lang="pt-BR" sz="2400" dirty="0">
                <a:solidFill>
                  <a:srgbClr val="FF0066"/>
                </a:solidFill>
              </a:rPr>
              <a:t>_ Características CLÍNICAS</a:t>
            </a:r>
          </a:p>
        </p:txBody>
      </p:sp>
    </p:spTree>
    <p:extLst>
      <p:ext uri="{BB962C8B-B14F-4D97-AF65-F5344CB8AC3E}">
        <p14:creationId xmlns:p14="http://schemas.microsoft.com/office/powerpoint/2010/main" val="392603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9C8B70-598F-D78D-C2DA-A5B2350254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F807D8-CEF4-7211-20E1-3F2E36A2B5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2</a:t>
            </a:fld>
            <a:endParaRPr lang="pt-BR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01CDE1-A030-A919-65FE-15B8DC01BCBD}"/>
              </a:ext>
            </a:extLst>
          </p:cNvPr>
          <p:cNvSpPr/>
          <p:nvPr/>
        </p:nvSpPr>
        <p:spPr>
          <a:xfrm>
            <a:off x="0" y="0"/>
            <a:ext cx="3246634" cy="6857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160045-5D5C-DE22-CA93-DFCB3FBDA7B9}"/>
              </a:ext>
            </a:extLst>
          </p:cNvPr>
          <p:cNvSpPr/>
          <p:nvPr/>
        </p:nvSpPr>
        <p:spPr>
          <a:xfrm>
            <a:off x="161801" y="688369"/>
            <a:ext cx="3084834" cy="20856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AA86BDF-DEB1-81C4-93BE-01C9DCD978C8}"/>
              </a:ext>
            </a:extLst>
          </p:cNvPr>
          <p:cNvSpPr/>
          <p:nvPr/>
        </p:nvSpPr>
        <p:spPr>
          <a:xfrm>
            <a:off x="267128" y="842481"/>
            <a:ext cx="2979506" cy="17774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005073-9270-4A8A-C039-224027613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38" y="1397462"/>
            <a:ext cx="3226085" cy="667466"/>
          </a:xfrm>
        </p:spPr>
        <p:txBody>
          <a:bodyPr/>
          <a:lstStyle/>
          <a:p>
            <a:r>
              <a:rPr lang="pt-BR" sz="3200" dirty="0">
                <a:solidFill>
                  <a:schemeClr val="bg1"/>
                </a:solidFill>
              </a:rPr>
              <a:t>_</a:t>
            </a:r>
            <a:r>
              <a:rPr lang="pt-BR" sz="2800" dirty="0">
                <a:solidFill>
                  <a:schemeClr val="bg1"/>
                </a:solidFill>
              </a:rPr>
              <a:t>Roteiro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9" name="CaixaDeTexto 3">
            <a:extLst>
              <a:ext uri="{FF2B5EF4-FFF2-40B4-BE49-F238E27FC236}">
                <a16:creationId xmlns:a16="http://schemas.microsoft.com/office/drawing/2014/main" id="{A58F4E69-ED69-4397-F44B-6C3B5AE057A8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4272191" y="1670313"/>
            <a:ext cx="4749407" cy="2911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  <a:spcAft>
                <a:spcPts val="600"/>
              </a:spcAft>
            </a:pPr>
            <a:r>
              <a:rPr lang="pt-BR" sz="1400" b="1" dirty="0">
                <a:solidFill>
                  <a:srgbClr val="FF0066"/>
                </a:solidFill>
                <a:ea typeface="Roboto"/>
                <a:cs typeface="Roboto"/>
              </a:rPr>
              <a:t>01 - Definições</a:t>
            </a:r>
          </a:p>
          <a:p>
            <a:pPr lvl="0">
              <a:lnSpc>
                <a:spcPct val="200000"/>
              </a:lnSpc>
              <a:spcAft>
                <a:spcPts val="600"/>
              </a:spcAft>
            </a:pPr>
            <a:r>
              <a:rPr lang="pt-BR" sz="1400" b="1" dirty="0">
                <a:solidFill>
                  <a:srgbClr val="FF0066"/>
                </a:solidFill>
                <a:ea typeface="Roboto"/>
                <a:cs typeface="Roboto"/>
              </a:rPr>
              <a:t>02 – Sobre o Projeto</a:t>
            </a:r>
          </a:p>
          <a:p>
            <a:pPr lvl="0">
              <a:lnSpc>
                <a:spcPct val="200000"/>
              </a:lnSpc>
              <a:spcAft>
                <a:spcPts val="600"/>
              </a:spcAft>
            </a:pPr>
            <a:r>
              <a:rPr lang="pt-BR" sz="1400" b="1" dirty="0">
                <a:solidFill>
                  <a:srgbClr val="FF0066"/>
                </a:solidFill>
                <a:ea typeface="Roboto"/>
                <a:cs typeface="Roboto"/>
              </a:rPr>
              <a:t>03 - Dashboard</a:t>
            </a:r>
          </a:p>
          <a:p>
            <a:pPr lvl="0">
              <a:lnSpc>
                <a:spcPct val="200000"/>
              </a:lnSpc>
              <a:spcAft>
                <a:spcPts val="600"/>
              </a:spcAft>
            </a:pPr>
            <a:r>
              <a:rPr lang="pt-BR" sz="1400" b="1" dirty="0">
                <a:solidFill>
                  <a:srgbClr val="FF0066"/>
                </a:solidFill>
                <a:ea typeface="Roboto"/>
                <a:cs typeface="Roboto"/>
              </a:rPr>
              <a:t>04 - Considerações Finais</a:t>
            </a:r>
          </a:p>
          <a:p>
            <a:pPr lvl="0">
              <a:lnSpc>
                <a:spcPct val="200000"/>
              </a:lnSpc>
              <a:spcAft>
                <a:spcPts val="600"/>
              </a:spcAft>
            </a:pPr>
            <a:r>
              <a:rPr lang="pt-BR" sz="1400" b="1" dirty="0">
                <a:solidFill>
                  <a:srgbClr val="FF0066"/>
                </a:solidFill>
                <a:ea typeface="Roboto"/>
                <a:cs typeface="Roboto"/>
              </a:rPr>
              <a:t>05 - Refências</a:t>
            </a:r>
            <a:endParaRPr lang="pt-BR" sz="2000" b="1" dirty="0">
              <a:solidFill>
                <a:srgbClr val="FF0066"/>
              </a:solidFill>
              <a:ea typeface="Roboto"/>
              <a:cs typeface="Roboto"/>
            </a:endParaRPr>
          </a:p>
        </p:txBody>
      </p:sp>
      <p:pic>
        <p:nvPicPr>
          <p:cNvPr id="10" name="Imagem 6" descr="Ícone&#10;&#10;Descrição gerada automaticamente com confiança baixa">
            <a:extLst>
              <a:ext uri="{FF2B5EF4-FFF2-40B4-BE49-F238E27FC236}">
                <a16:creationId xmlns:a16="http://schemas.microsoft.com/office/drawing/2014/main" id="{5376B8D8-FBD5-003A-F7D0-D1947099E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598" y="2342262"/>
            <a:ext cx="2173476" cy="217347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329745-3B41-5EE2-917F-D88234DD7E03}"/>
              </a:ext>
            </a:extLst>
          </p:cNvPr>
          <p:cNvCxnSpPr>
            <a:cxnSpLocks/>
          </p:cNvCxnSpPr>
          <p:nvPr/>
        </p:nvCxnSpPr>
        <p:spPr>
          <a:xfrm flipH="1">
            <a:off x="3979799" y="338675"/>
            <a:ext cx="3002" cy="63200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0236EDFE-6D2C-58C5-9F5A-42D8C09C3E3E}"/>
              </a:ext>
            </a:extLst>
          </p:cNvPr>
          <p:cNvSpPr/>
          <p:nvPr/>
        </p:nvSpPr>
        <p:spPr>
          <a:xfrm>
            <a:off x="3907947" y="1856581"/>
            <a:ext cx="150348" cy="123291"/>
          </a:xfrm>
          <a:prstGeom prst="ellipse">
            <a:avLst/>
          </a:prstGeom>
          <a:solidFill>
            <a:srgbClr val="FFCCFF"/>
          </a:solidFill>
          <a:ln>
            <a:solidFill>
              <a:srgbClr val="FF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DFC309-2B36-7F8D-DBB8-CF75F12F586E}"/>
              </a:ext>
            </a:extLst>
          </p:cNvPr>
          <p:cNvSpPr/>
          <p:nvPr/>
        </p:nvSpPr>
        <p:spPr>
          <a:xfrm>
            <a:off x="3907947" y="2491419"/>
            <a:ext cx="150348" cy="123291"/>
          </a:xfrm>
          <a:prstGeom prst="ellipse">
            <a:avLst/>
          </a:prstGeom>
          <a:solidFill>
            <a:srgbClr val="FFCCCC"/>
          </a:solidFill>
          <a:ln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8E094C4-71A9-EACA-7486-A63CF2BDC94B}"/>
              </a:ext>
            </a:extLst>
          </p:cNvPr>
          <p:cNvSpPr/>
          <p:nvPr/>
        </p:nvSpPr>
        <p:spPr>
          <a:xfrm>
            <a:off x="3907947" y="3126257"/>
            <a:ext cx="150348" cy="123291"/>
          </a:xfrm>
          <a:prstGeom prst="ellipse">
            <a:avLst/>
          </a:prstGeom>
          <a:solidFill>
            <a:srgbClr val="FFCCCC"/>
          </a:solidFill>
          <a:ln>
            <a:solidFill>
              <a:srgbClr val="FFCC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14A58C7-0A0C-90FA-CA24-E358E7E42F57}"/>
              </a:ext>
            </a:extLst>
          </p:cNvPr>
          <p:cNvSpPr/>
          <p:nvPr/>
        </p:nvSpPr>
        <p:spPr>
          <a:xfrm>
            <a:off x="3907947" y="3761095"/>
            <a:ext cx="150348" cy="123291"/>
          </a:xfrm>
          <a:prstGeom prst="ellipse">
            <a:avLst/>
          </a:prstGeom>
          <a:solidFill>
            <a:srgbClr val="FF0066"/>
          </a:solidFill>
          <a:ln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47E2ECC-6E87-FC0B-FC39-83AEAE0DF6C0}"/>
              </a:ext>
            </a:extLst>
          </p:cNvPr>
          <p:cNvSpPr/>
          <p:nvPr/>
        </p:nvSpPr>
        <p:spPr>
          <a:xfrm>
            <a:off x="3907947" y="4395933"/>
            <a:ext cx="150348" cy="123291"/>
          </a:xfrm>
          <a:prstGeom prst="ellipse">
            <a:avLst/>
          </a:prstGeom>
          <a:solidFill>
            <a:srgbClr val="FF0066"/>
          </a:solidFill>
          <a:ln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49722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20</a:t>
            </a:fld>
            <a:endParaRPr lang="pt-BR" noProof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FEF5FC03-4509-AF17-1948-09394247A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50" y="1424449"/>
            <a:ext cx="9206550" cy="5065403"/>
          </a:xfrm>
          <a:prstGeom prst="rect">
            <a:avLst/>
          </a:prstGeom>
          <a:ln>
            <a:solidFill>
              <a:srgbClr val="FF0066"/>
            </a:solidFill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9A195ED-2D84-7794-AB58-3BDBC7C31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245899"/>
            <a:ext cx="10122632" cy="652054"/>
          </a:xfrm>
        </p:spPr>
        <p:txBody>
          <a:bodyPr/>
          <a:lstStyle/>
          <a:p>
            <a:r>
              <a:rPr lang="pt-BR" sz="3200" dirty="0">
                <a:solidFill>
                  <a:srgbClr val="FF0066"/>
                </a:solidFill>
              </a:rPr>
              <a:t>_ </a:t>
            </a:r>
            <a:r>
              <a:rPr lang="pt-BR" sz="3200" dirty="0" err="1">
                <a:solidFill>
                  <a:srgbClr val="FF0066"/>
                </a:solidFill>
              </a:rPr>
              <a:t>Clustering</a:t>
            </a:r>
            <a:r>
              <a:rPr lang="pt-BR" sz="3200" dirty="0">
                <a:solidFill>
                  <a:srgbClr val="FF0066"/>
                </a:solidFill>
              </a:rPr>
              <a:t>-ML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0F584FD-8F6D-5609-941F-89A7524382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5"/>
          <a:stretch/>
        </p:blipFill>
        <p:spPr>
          <a:xfrm>
            <a:off x="3808675" y="2838616"/>
            <a:ext cx="7921323" cy="3959172"/>
          </a:xfrm>
          <a:prstGeom prst="rect">
            <a:avLst/>
          </a:prstGeom>
          <a:ln>
            <a:solidFill>
              <a:srgbClr val="FF0066"/>
            </a:solidFill>
          </a:ln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B3E2B33-77CC-5019-6334-0F26CE9BE1DD}"/>
              </a:ext>
            </a:extLst>
          </p:cNvPr>
          <p:cNvSpPr txBox="1">
            <a:spLocks/>
          </p:cNvSpPr>
          <p:nvPr/>
        </p:nvSpPr>
        <p:spPr>
          <a:xfrm>
            <a:off x="747411" y="770562"/>
            <a:ext cx="10697179" cy="4749946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pt-BR" sz="1600" dirty="0"/>
              <a:t>Mostrado agrupamento dos estados e o total de internação mostrando a similaridade dos dados entre os 3 meses.</a:t>
            </a:r>
          </a:p>
        </p:txBody>
      </p:sp>
    </p:spTree>
    <p:extLst>
      <p:ext uri="{BB962C8B-B14F-4D97-AF65-F5344CB8AC3E}">
        <p14:creationId xmlns:p14="http://schemas.microsoft.com/office/powerpoint/2010/main" val="2861337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49844-1FE3-FFFA-6EB6-BA6D9E424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FF0066"/>
                </a:solidFill>
              </a:rPr>
              <a:t>Considerações finais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DA8DBC-B2BC-BBD6-0237-9B2170B998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21</a:t>
            </a:fld>
            <a:endParaRPr lang="pt-BR" noProof="0"/>
          </a:p>
        </p:txBody>
      </p:sp>
      <p:sp>
        <p:nvSpPr>
          <p:cNvPr id="6" name="Google Shape;288;p48">
            <a:extLst>
              <a:ext uri="{FF2B5EF4-FFF2-40B4-BE49-F238E27FC236}">
                <a16:creationId xmlns:a16="http://schemas.microsoft.com/office/drawing/2014/main" id="{1208D47B-475F-C7DA-71FB-9476AF89E7A9}"/>
              </a:ext>
            </a:extLst>
          </p:cNvPr>
          <p:cNvSpPr txBox="1"/>
          <p:nvPr/>
        </p:nvSpPr>
        <p:spPr>
          <a:xfrm>
            <a:off x="9315467" y="3929358"/>
            <a:ext cx="1046400" cy="800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91433" rIns="91433" bIns="91433" anchor="t" anchorCtr="0">
            <a:spAutoFit/>
          </a:bodyPr>
          <a:lstStyle/>
          <a:p>
            <a:pPr algn="ctr">
              <a:buClr>
                <a:srgbClr val="000000"/>
              </a:buClr>
              <a:buSzPts val="3900"/>
            </a:pPr>
            <a:r>
              <a:rPr lang="pt-BR" sz="4000" dirty="0">
                <a:solidFill>
                  <a:srgbClr val="000000"/>
                </a:solidFill>
                <a:latin typeface="Roboto Black"/>
                <a:ea typeface="Roboto Black"/>
                <a:cs typeface="Roboto Black"/>
                <a:sym typeface="Roboto Black"/>
              </a:rPr>
              <a:t>04</a:t>
            </a:r>
            <a:endParaRPr sz="4000" dirty="0">
              <a:solidFill>
                <a:srgbClr val="00000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B6E92F58-EFC8-D959-F7AE-2B70B20013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</p:spTree>
    <p:extLst>
      <p:ext uri="{BB962C8B-B14F-4D97-AF65-F5344CB8AC3E}">
        <p14:creationId xmlns:p14="http://schemas.microsoft.com/office/powerpoint/2010/main" val="1082232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195ED-2D84-7794-AB58-3BDBC7C31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97685"/>
            <a:ext cx="10122632" cy="652054"/>
          </a:xfrm>
        </p:spPr>
        <p:txBody>
          <a:bodyPr/>
          <a:lstStyle/>
          <a:p>
            <a:r>
              <a:rPr lang="pt-BR" sz="3200" dirty="0">
                <a:solidFill>
                  <a:srgbClr val="FF0066"/>
                </a:solidFill>
              </a:rPr>
              <a:t>_ considerações finais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98E4F3-EE0A-E273-C952-C8A50B4497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22</a:t>
            </a:fld>
            <a:endParaRPr lang="pt-BR" noProof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8B95C68-496D-8B3D-FAE7-08A256C9AE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30465B-F386-188D-1D43-0D48982D10F5}"/>
              </a:ext>
            </a:extLst>
          </p:cNvPr>
          <p:cNvSpPr txBox="1">
            <a:spLocks/>
          </p:cNvSpPr>
          <p:nvPr/>
        </p:nvSpPr>
        <p:spPr>
          <a:xfrm>
            <a:off x="792480" y="988730"/>
            <a:ext cx="10607040" cy="42670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0"/>
              </a:spcBef>
            </a:pPr>
            <a:r>
              <a:rPr lang="pt-BR" sz="1600" dirty="0"/>
              <a:t>Após uma análise detalhada do comportamento da população na época de pandemia da COVID-19, recomendamos os seguintes indicadores para uma melhor gestão de um grande hospital para se planejar de forma mais adequada em novos surtos:</a:t>
            </a:r>
          </a:p>
          <a:p>
            <a:pPr algn="just">
              <a:spcBef>
                <a:spcPts val="0"/>
              </a:spcBef>
            </a:pPr>
            <a:endParaRPr lang="pt-BR" sz="1600" dirty="0"/>
          </a:p>
          <a:p>
            <a:pPr algn="just">
              <a:spcBef>
                <a:spcPts val="0"/>
              </a:spcBef>
            </a:pPr>
            <a:r>
              <a:rPr lang="pt-BR" sz="1600" dirty="0"/>
              <a:t>Alguns dos atributos de maior peso para monitoração do Público em atendimento no hospital:</a:t>
            </a:r>
          </a:p>
          <a:p>
            <a:pPr algn="just">
              <a:spcBef>
                <a:spcPts val="0"/>
              </a:spcBef>
            </a:pPr>
            <a:endParaRPr lang="pt-BR" sz="1600" dirty="0"/>
          </a:p>
          <a:p>
            <a:pPr algn="just">
              <a:spcBef>
                <a:spcPts val="0"/>
              </a:spcBef>
            </a:pPr>
            <a:r>
              <a:rPr lang="pt-BR" sz="1600" dirty="0"/>
              <a:t># idade, sexo, etnia, status socioeconômico, sintomas e comorbidades</a:t>
            </a:r>
          </a:p>
          <a:p>
            <a:pPr algn="just">
              <a:spcBef>
                <a:spcPts val="0"/>
              </a:spcBef>
            </a:pPr>
            <a:r>
              <a:rPr lang="pt-BR" sz="1600" dirty="0"/>
              <a:t>% atendimento diário no ambiente/ moradia urbana </a:t>
            </a:r>
          </a:p>
          <a:p>
            <a:pPr algn="just">
              <a:spcBef>
                <a:spcPts val="0"/>
              </a:spcBef>
            </a:pPr>
            <a:r>
              <a:rPr lang="pt-BR" sz="1600" dirty="0"/>
              <a:t>% público com menor grau de escolaridade sendo sem instrução, médio completo ou fundamental incompleto</a:t>
            </a:r>
          </a:p>
          <a:p>
            <a:pPr algn="just">
              <a:spcBef>
                <a:spcPts val="0"/>
              </a:spcBef>
            </a:pPr>
            <a:r>
              <a:rPr lang="pt-BR" sz="1600" dirty="0"/>
              <a:t>% público sem plano de saúde</a:t>
            </a:r>
          </a:p>
          <a:p>
            <a:pPr algn="just">
              <a:spcBef>
                <a:spcPts val="0"/>
              </a:spcBef>
            </a:pPr>
            <a:r>
              <a:rPr lang="pt-BR" sz="1400" dirty="0"/>
              <a:t> </a:t>
            </a:r>
          </a:p>
          <a:p>
            <a:pPr algn="just">
              <a:spcBef>
                <a:spcPts val="0"/>
              </a:spcBef>
            </a:pP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9007777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195ED-2D84-7794-AB58-3BDBC7C31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97685"/>
            <a:ext cx="10122632" cy="652054"/>
          </a:xfrm>
        </p:spPr>
        <p:txBody>
          <a:bodyPr/>
          <a:lstStyle/>
          <a:p>
            <a:r>
              <a:rPr lang="pt-BR" sz="3200" dirty="0">
                <a:solidFill>
                  <a:srgbClr val="FF0066"/>
                </a:solidFill>
              </a:rPr>
              <a:t>_ considerações finais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98E4F3-EE0A-E273-C952-C8A50B4497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23</a:t>
            </a:fld>
            <a:endParaRPr lang="pt-BR" noProof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8B95C68-496D-8B3D-FAE7-08A256C9AE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30465B-F386-188D-1D43-0D48982D10F5}"/>
              </a:ext>
            </a:extLst>
          </p:cNvPr>
          <p:cNvSpPr txBox="1">
            <a:spLocks/>
          </p:cNvSpPr>
          <p:nvPr/>
        </p:nvSpPr>
        <p:spPr>
          <a:xfrm>
            <a:off x="596347" y="988730"/>
            <a:ext cx="10750163" cy="27324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 rtl="0">
              <a:defRPr lang="pt-BR"/>
            </a:defPPr>
            <a:lvl1pPr indent="0" algn="just">
              <a:lnSpc>
                <a:spcPct val="150000"/>
              </a:lnSpc>
              <a:spcBef>
                <a:spcPts val="0"/>
              </a:spcBef>
              <a:buFontTx/>
              <a:buNone/>
              <a:defRPr sz="1600" b="0" i="0"/>
            </a:lvl1pPr>
            <a:lvl2pPr indent="0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/>
            </a:lvl2pPr>
            <a:lvl3pPr indent="0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/>
            </a:lvl3pPr>
            <a:lvl4pPr indent="0">
              <a:lnSpc>
                <a:spcPct val="150000"/>
              </a:lnSpc>
              <a:spcBef>
                <a:spcPts val="500"/>
              </a:spcBef>
              <a:buFontTx/>
              <a:buNone/>
              <a:defRPr b="0" i="0"/>
            </a:lvl4pPr>
            <a:lvl5pPr indent="0">
              <a:lnSpc>
                <a:spcPct val="150000"/>
              </a:lnSpc>
              <a:spcBef>
                <a:spcPts val="500"/>
              </a:spcBef>
              <a:buFontTx/>
              <a:buNone/>
              <a:defRPr b="0" i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pt-BR" dirty="0"/>
              <a:t>Além destes indicadores combinados com outros dados para atuar de forma preventiva:</a:t>
            </a:r>
          </a:p>
          <a:p>
            <a:r>
              <a:rPr lang="pt-BR" dirty="0"/>
              <a:t>1. Uso de sistema de saúde. Observar as tendências como visitas no pronto socorro e internações devido ao vírus pode apoiar no entendimento da gravidade da doença;</a:t>
            </a:r>
          </a:p>
          <a:p>
            <a:r>
              <a:rPr lang="pt-BR" dirty="0"/>
              <a:t>2- Dados de mobilidade para entender padrões de deslocamento da população e permitir que o hospital aloque recursos;</a:t>
            </a:r>
          </a:p>
          <a:p>
            <a:r>
              <a:rPr lang="pt-BR" dirty="0"/>
              <a:t>3- Monitoramento de mídias sociais na adesão a medidas preventivas para apoiar em ideias de conscientização e ajustes na comunicação;</a:t>
            </a:r>
          </a:p>
          <a:p>
            <a:r>
              <a:rPr lang="pt-BR" dirty="0"/>
              <a:t>4- Monitoramento de indicadores de saúde pública como taxa de positividade de testes.</a:t>
            </a:r>
          </a:p>
          <a:p>
            <a:endParaRPr lang="pt-BR" dirty="0"/>
          </a:p>
          <a:p>
            <a:r>
              <a:rPr lang="pt-BR" dirty="0"/>
              <a:t>De maneira simplificada, um modelo para apoiar o hospital deverá se concentrar uma grande quantidade de dados que, cruzados, indicam padrões e tendências futuras sobre os mais diferentes problemas, como a disseminação de doenças.</a:t>
            </a:r>
          </a:p>
          <a:p>
            <a:r>
              <a:rPr lang="pt-BR" dirty="0"/>
              <a:t>O modelo proposto pode contribuir para a diminuição da subjetividade na tomada de decisão, para que o profissional de saúde possa tomar suas decisões baseadas em dados de forma mais assertiva.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3560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49844-1FE3-FFFA-6EB6-BA6D9E424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FF0066"/>
                </a:solidFill>
              </a:rPr>
              <a:t>referências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DA8DBC-B2BC-BBD6-0237-9B2170B998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24</a:t>
            </a:fld>
            <a:endParaRPr lang="pt-BR" noProof="0"/>
          </a:p>
        </p:txBody>
      </p:sp>
      <p:sp>
        <p:nvSpPr>
          <p:cNvPr id="6" name="Google Shape;288;p48">
            <a:extLst>
              <a:ext uri="{FF2B5EF4-FFF2-40B4-BE49-F238E27FC236}">
                <a16:creationId xmlns:a16="http://schemas.microsoft.com/office/drawing/2014/main" id="{1208D47B-475F-C7DA-71FB-9476AF89E7A9}"/>
              </a:ext>
            </a:extLst>
          </p:cNvPr>
          <p:cNvSpPr txBox="1"/>
          <p:nvPr/>
        </p:nvSpPr>
        <p:spPr>
          <a:xfrm>
            <a:off x="9315467" y="3929358"/>
            <a:ext cx="1046400" cy="800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91433" rIns="91433" bIns="91433" anchor="t" anchorCtr="0">
            <a:spAutoFit/>
          </a:bodyPr>
          <a:lstStyle/>
          <a:p>
            <a:pPr algn="ctr">
              <a:buClr>
                <a:srgbClr val="000000"/>
              </a:buClr>
              <a:buSzPts val="3900"/>
            </a:pPr>
            <a:r>
              <a:rPr lang="pt-BR" sz="4000" dirty="0">
                <a:solidFill>
                  <a:srgbClr val="000000"/>
                </a:solidFill>
                <a:latin typeface="Roboto Black"/>
                <a:ea typeface="Roboto Black"/>
                <a:cs typeface="Roboto Black"/>
                <a:sym typeface="Roboto Black"/>
              </a:rPr>
              <a:t>05</a:t>
            </a:r>
            <a:endParaRPr sz="4000" dirty="0">
              <a:solidFill>
                <a:srgbClr val="00000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96A20413-6B0C-C4A8-C167-071760266E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</p:spTree>
    <p:extLst>
      <p:ext uri="{BB962C8B-B14F-4D97-AF65-F5344CB8AC3E}">
        <p14:creationId xmlns:p14="http://schemas.microsoft.com/office/powerpoint/2010/main" val="2988225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F807D8-CEF4-7211-20E1-3F2E36A2B5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25</a:t>
            </a:fld>
            <a:endParaRPr lang="pt-BR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01CDE1-A030-A919-65FE-15B8DC01BCBD}"/>
              </a:ext>
            </a:extLst>
          </p:cNvPr>
          <p:cNvSpPr/>
          <p:nvPr/>
        </p:nvSpPr>
        <p:spPr>
          <a:xfrm>
            <a:off x="0" y="0"/>
            <a:ext cx="3246634" cy="68579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160045-5D5C-DE22-CA93-DFCB3FBDA7B9}"/>
              </a:ext>
            </a:extLst>
          </p:cNvPr>
          <p:cNvSpPr/>
          <p:nvPr/>
        </p:nvSpPr>
        <p:spPr>
          <a:xfrm>
            <a:off x="161801" y="688369"/>
            <a:ext cx="3084834" cy="20856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AA86BDF-DEB1-81C4-93BE-01C9DCD978C8}"/>
              </a:ext>
            </a:extLst>
          </p:cNvPr>
          <p:cNvSpPr/>
          <p:nvPr/>
        </p:nvSpPr>
        <p:spPr>
          <a:xfrm>
            <a:off x="267128" y="842481"/>
            <a:ext cx="2979506" cy="17774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005073-9270-4A8A-C039-224027613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38" y="1397462"/>
            <a:ext cx="3226085" cy="667466"/>
          </a:xfrm>
        </p:spPr>
        <p:txBody>
          <a:bodyPr/>
          <a:lstStyle/>
          <a:p>
            <a:r>
              <a:rPr lang="pt-BR" sz="2400" dirty="0">
                <a:solidFill>
                  <a:schemeClr val="bg1"/>
                </a:solidFill>
              </a:rPr>
              <a:t>_</a:t>
            </a:r>
            <a:r>
              <a:rPr lang="pt-BR" sz="2000" dirty="0">
                <a:solidFill>
                  <a:schemeClr val="bg1"/>
                </a:solidFill>
              </a:rPr>
              <a:t>referências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9" name="CaixaDeTexto 3">
            <a:extLst>
              <a:ext uri="{FF2B5EF4-FFF2-40B4-BE49-F238E27FC236}">
                <a16:creationId xmlns:a16="http://schemas.microsoft.com/office/drawing/2014/main" id="{A58F4E69-ED69-4397-F44B-6C3B5AE057A8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3264597" y="1121485"/>
            <a:ext cx="8543353" cy="4026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2000" lvl="1" indent="-285750">
              <a:lnSpc>
                <a:spcPct val="100000"/>
              </a:lnSpc>
              <a:buClr>
                <a:srgbClr val="FF0066"/>
              </a:buClr>
              <a:buFont typeface="Wingdings" panose="05000000000000000000" pitchFamily="2" charset="2"/>
              <a:buChar char="v"/>
            </a:pPr>
            <a:r>
              <a:rPr lang="pt-BR" sz="1400" dirty="0">
                <a:ea typeface="Roboto"/>
                <a:cs typeface="Roboto"/>
                <a:hlinkClick r:id="rId2"/>
              </a:rPr>
              <a:t>https://covid19.ibge.gov.br/pnad-covid/</a:t>
            </a:r>
            <a:endParaRPr lang="pt-BR" sz="1400" dirty="0">
              <a:ea typeface="Roboto"/>
              <a:cs typeface="Roboto"/>
            </a:endParaRPr>
          </a:p>
          <a:p>
            <a:pPr marL="72000" lvl="1" indent="-285750">
              <a:lnSpc>
                <a:spcPct val="100000"/>
              </a:lnSpc>
              <a:buClr>
                <a:srgbClr val="FF0066"/>
              </a:buClr>
              <a:buFont typeface="Wingdings" panose="05000000000000000000" pitchFamily="2" charset="2"/>
              <a:buChar char="v"/>
            </a:pPr>
            <a:endParaRPr lang="pt-BR" sz="1400" dirty="0">
              <a:ea typeface="Roboto"/>
              <a:cs typeface="Roboto"/>
            </a:endParaRPr>
          </a:p>
          <a:p>
            <a:pPr marL="72000" lvl="1" indent="-285750">
              <a:lnSpc>
                <a:spcPct val="100000"/>
              </a:lnSpc>
              <a:buClr>
                <a:srgbClr val="FF0066"/>
              </a:buClr>
              <a:buFont typeface="Wingdings" panose="05000000000000000000" pitchFamily="2" charset="2"/>
              <a:buChar char="v"/>
            </a:pPr>
            <a:r>
              <a:rPr lang="pt-BR" sz="1400" dirty="0">
                <a:ea typeface="Roboto"/>
                <a:cs typeface="Roboto"/>
                <a:hlinkClick r:id="rId3"/>
              </a:rPr>
              <a:t>https://www.fiocruzbrasilia.fiocruz.br/covid-19-balanco-de-dois-anos-da-pandemia-aponta-vacinacao-como-prioridade/</a:t>
            </a:r>
            <a:r>
              <a:rPr lang="pt-BR" sz="1400" dirty="0">
                <a:ea typeface="Roboto"/>
                <a:cs typeface="Roboto"/>
              </a:rPr>
              <a:t> </a:t>
            </a:r>
          </a:p>
          <a:p>
            <a:pPr marL="72000" lvl="1" indent="-285750">
              <a:lnSpc>
                <a:spcPct val="100000"/>
              </a:lnSpc>
              <a:buClr>
                <a:srgbClr val="FF0066"/>
              </a:buClr>
              <a:buFont typeface="Wingdings" panose="05000000000000000000" pitchFamily="2" charset="2"/>
              <a:buChar char="v"/>
            </a:pPr>
            <a:endParaRPr lang="pt-BR" sz="1400" dirty="0">
              <a:ea typeface="Roboto"/>
              <a:cs typeface="Roboto"/>
            </a:endParaRPr>
          </a:p>
          <a:p>
            <a:pPr marL="72000" lvl="1" indent="-285750">
              <a:lnSpc>
                <a:spcPct val="100000"/>
              </a:lnSpc>
              <a:buClr>
                <a:srgbClr val="FF0066"/>
              </a:buClr>
              <a:buFont typeface="Wingdings" panose="05000000000000000000" pitchFamily="2" charset="2"/>
              <a:buChar char="v"/>
            </a:pPr>
            <a:r>
              <a:rPr lang="pt-BR" sz="1400" dirty="0">
                <a:ea typeface="Roboto"/>
                <a:cs typeface="Roboto"/>
                <a:hlinkClick r:id="rId4"/>
              </a:rPr>
              <a:t>https://www.ibge.gov.br/estatisticas/investigacoes-experimentais/estatisticas-experimentais/27946-divulgacao-semanal-pnadcovid1?t=o-que-e&amp;utm_source=covid19&amp;utm_medium=hotsite&amp;utm_campaign=covid_19</a:t>
            </a:r>
            <a:r>
              <a:rPr lang="pt-BR" sz="1400" dirty="0">
                <a:ea typeface="Roboto"/>
                <a:cs typeface="Roboto"/>
              </a:rPr>
              <a:t> </a:t>
            </a:r>
          </a:p>
          <a:p>
            <a:pPr marL="72000" lvl="1" indent="-285750">
              <a:lnSpc>
                <a:spcPct val="100000"/>
              </a:lnSpc>
              <a:buClr>
                <a:srgbClr val="FF0066"/>
              </a:buClr>
              <a:buFont typeface="Wingdings" panose="05000000000000000000" pitchFamily="2" charset="2"/>
              <a:buChar char="v"/>
            </a:pPr>
            <a:endParaRPr lang="pt-BR" sz="1400" dirty="0">
              <a:ea typeface="Roboto"/>
              <a:cs typeface="Roboto"/>
            </a:endParaRPr>
          </a:p>
          <a:p>
            <a:pPr marL="72000" lvl="1" indent="-285750">
              <a:lnSpc>
                <a:spcPct val="100000"/>
              </a:lnSpc>
              <a:buClr>
                <a:srgbClr val="FF0066"/>
              </a:buClr>
              <a:buFont typeface="Wingdings" panose="05000000000000000000" pitchFamily="2" charset="2"/>
              <a:buChar char="v"/>
            </a:pPr>
            <a:r>
              <a:rPr lang="pt-BR" sz="1400" dirty="0">
                <a:ea typeface="Roboto"/>
                <a:cs typeface="Roboto"/>
                <a:hlinkClick r:id="rId5"/>
              </a:rPr>
              <a:t>https://www.gov.br/saude/pt-br/assuntos/coronavirus</a:t>
            </a:r>
            <a:r>
              <a:rPr lang="pt-BR" sz="1400" dirty="0">
                <a:ea typeface="Roboto"/>
                <a:cs typeface="Roboto"/>
              </a:rPr>
              <a:t> </a:t>
            </a:r>
          </a:p>
          <a:p>
            <a:pPr marL="72000" lvl="1" indent="-285750">
              <a:lnSpc>
                <a:spcPct val="100000"/>
              </a:lnSpc>
              <a:buClr>
                <a:srgbClr val="FF0066"/>
              </a:buClr>
              <a:buFont typeface="Wingdings" panose="05000000000000000000" pitchFamily="2" charset="2"/>
              <a:buChar char="v"/>
            </a:pPr>
            <a:endParaRPr lang="pt-BR" sz="1400" dirty="0">
              <a:ea typeface="Roboto"/>
              <a:cs typeface="Roboto"/>
            </a:endParaRPr>
          </a:p>
          <a:p>
            <a:pPr marL="72000" lvl="1" indent="-285750">
              <a:lnSpc>
                <a:spcPct val="100000"/>
              </a:lnSpc>
              <a:buClr>
                <a:srgbClr val="FF0066"/>
              </a:buClr>
              <a:buFont typeface="Wingdings" panose="05000000000000000000" pitchFamily="2" charset="2"/>
              <a:buChar char="v"/>
            </a:pPr>
            <a:r>
              <a:rPr lang="pt-BR" sz="1400" dirty="0">
                <a:ea typeface="Roboto"/>
                <a:cs typeface="Roboto"/>
                <a:hlinkClick r:id="rId6"/>
              </a:rPr>
              <a:t>https://www.ibge.gov.br/estatisticas/investigacoes-experimentais/estatisticas-experimentais/27946-divulgacao-semanal-pnadcovid1?t=downloads&amp;utm_source=covid19&amp;utm_medium=hotsite&amp;utm_campaign=covid_19</a:t>
            </a:r>
            <a:r>
              <a:rPr lang="pt-BR" sz="1400" dirty="0">
                <a:ea typeface="Roboto"/>
                <a:cs typeface="Roboto"/>
              </a:rPr>
              <a:t> </a:t>
            </a:r>
          </a:p>
          <a:p>
            <a:pPr lvl="0">
              <a:lnSpc>
                <a:spcPct val="100000"/>
              </a:lnSpc>
            </a:pPr>
            <a:endParaRPr lang="pt-BR" b="1" dirty="0">
              <a:solidFill>
                <a:srgbClr val="FF0066"/>
              </a:solidFill>
              <a:ea typeface="Roboto"/>
              <a:cs typeface="Roboto"/>
            </a:endParaRP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52F1C5D-8F64-1AE3-22B7-C2FDE95C54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</p:spTree>
    <p:extLst>
      <p:ext uri="{BB962C8B-B14F-4D97-AF65-F5344CB8AC3E}">
        <p14:creationId xmlns:p14="http://schemas.microsoft.com/office/powerpoint/2010/main" val="107770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49844-1FE3-FFFA-6EB6-BA6D9E424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FF0066"/>
                </a:solidFill>
              </a:rPr>
              <a:t>Definições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2A58C0-6F56-F4AB-07E8-F8910B2463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1365" y="3483550"/>
            <a:ext cx="6034216" cy="2352707"/>
          </a:xfrm>
        </p:spPr>
        <p:txBody>
          <a:bodyPr/>
          <a:lstStyle/>
          <a:p>
            <a:r>
              <a:rPr lang="pt-BR" b="1" dirty="0"/>
              <a:t>Problema</a:t>
            </a:r>
            <a:br>
              <a:rPr lang="pt-BR" b="1" dirty="0"/>
            </a:br>
            <a:r>
              <a:rPr lang="pt-BR" b="1" dirty="0"/>
              <a:t>CORONAVÍRUS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DA8DBC-B2BC-BBD6-0237-9B2170B998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3</a:t>
            </a:fld>
            <a:endParaRPr lang="pt-BR" noProof="0"/>
          </a:p>
        </p:txBody>
      </p:sp>
      <p:sp>
        <p:nvSpPr>
          <p:cNvPr id="6" name="Google Shape;288;p48">
            <a:extLst>
              <a:ext uri="{FF2B5EF4-FFF2-40B4-BE49-F238E27FC236}">
                <a16:creationId xmlns:a16="http://schemas.microsoft.com/office/drawing/2014/main" id="{1208D47B-475F-C7DA-71FB-9476AF89E7A9}"/>
              </a:ext>
            </a:extLst>
          </p:cNvPr>
          <p:cNvSpPr txBox="1"/>
          <p:nvPr/>
        </p:nvSpPr>
        <p:spPr>
          <a:xfrm>
            <a:off x="9315467" y="3929358"/>
            <a:ext cx="1046400" cy="800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91433" rIns="91433" bIns="91433" anchor="t" anchorCtr="0">
            <a:spAutoFit/>
          </a:bodyPr>
          <a:lstStyle/>
          <a:p>
            <a:pPr algn="ctr">
              <a:buClr>
                <a:srgbClr val="000000"/>
              </a:buClr>
              <a:buSzPts val="3900"/>
            </a:pPr>
            <a:r>
              <a:rPr lang="pt-BR" sz="4000" dirty="0">
                <a:solidFill>
                  <a:srgbClr val="000000"/>
                </a:solidFill>
                <a:latin typeface="Roboto Black"/>
                <a:ea typeface="Roboto Black"/>
                <a:cs typeface="Roboto Black"/>
                <a:sym typeface="Roboto Black"/>
              </a:rPr>
              <a:t>01</a:t>
            </a:r>
            <a:endParaRPr sz="4000" dirty="0">
              <a:solidFill>
                <a:srgbClr val="00000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C7F6394-F418-677C-112A-B3E9E6E5B6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</p:spTree>
    <p:extLst>
      <p:ext uri="{BB962C8B-B14F-4D97-AF65-F5344CB8AC3E}">
        <p14:creationId xmlns:p14="http://schemas.microsoft.com/office/powerpoint/2010/main" val="739980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195ED-2D84-7794-AB58-3BDBC7C31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259852"/>
            <a:ext cx="10122632" cy="652054"/>
          </a:xfrm>
        </p:spPr>
        <p:txBody>
          <a:bodyPr/>
          <a:lstStyle/>
          <a:p>
            <a:r>
              <a:rPr lang="pt-BR" dirty="0">
                <a:solidFill>
                  <a:srgbClr val="FF0066"/>
                </a:solidFill>
              </a:rPr>
              <a:t>_ Definição do Problema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98E4F3-EE0A-E273-C952-C8A50B4497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4</a:t>
            </a:fld>
            <a:endParaRPr lang="pt-BR" noProof="0"/>
          </a:p>
        </p:txBody>
      </p:sp>
      <p:sp>
        <p:nvSpPr>
          <p:cNvPr id="6" name="Google Shape;286;p48">
            <a:extLst>
              <a:ext uri="{FF2B5EF4-FFF2-40B4-BE49-F238E27FC236}">
                <a16:creationId xmlns:a16="http://schemas.microsoft.com/office/drawing/2014/main" id="{26E71F82-8D4B-2DA2-D198-B09F63C7EBC7}"/>
              </a:ext>
            </a:extLst>
          </p:cNvPr>
          <p:cNvSpPr/>
          <p:nvPr/>
        </p:nvSpPr>
        <p:spPr>
          <a:xfrm>
            <a:off x="568124" y="1417834"/>
            <a:ext cx="10824117" cy="4952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2B466-C0EC-CDF5-5CEA-E0D4B2FB9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7001" y="1223071"/>
            <a:ext cx="10126362" cy="4749946"/>
          </a:xfrm>
          <a:ln>
            <a:noFill/>
          </a:ln>
        </p:spPr>
        <p:txBody>
          <a:bodyPr/>
          <a:lstStyle/>
          <a:p>
            <a:r>
              <a:rPr lang="pt-BR" sz="1600" dirty="0"/>
              <a:t>Imagine agora que você foi contratado(a) como Expert em Data </a:t>
            </a:r>
            <a:r>
              <a:rPr lang="pt-BR" sz="1600" dirty="0" err="1"/>
              <a:t>Analytics</a:t>
            </a:r>
            <a:r>
              <a:rPr lang="pt-BR" sz="1600" dirty="0"/>
              <a:t> por um grande hospital para entender como foi o comportamento da população na época da pandemia da COVID-19 e quais indicadores seriam importantes para o planejamento, caso haja um novo surto da doença. </a:t>
            </a:r>
          </a:p>
          <a:p>
            <a:r>
              <a:rPr lang="pt-BR" sz="1600" dirty="0"/>
              <a:t>Apesar de ser contratado(a) agora, a sua área observou que a utilização do estudo do PNAD-COVID 19 do IBGE seria uma ótima base para termos boas respostas ao problema proposto, pois são dados confiáveis.</a:t>
            </a:r>
          </a:p>
          <a:p>
            <a:r>
              <a:rPr lang="pt-BR" sz="1600" dirty="0"/>
              <a:t> Porém, não será necessário utilizar todas as perguntas realizadas na pesquisa para enxergar todas as oportunidades ali postas. É sempre bom ressaltar que há dados triviais que precisam estar no projeto, pois auxiliam muito na análise dos dados: </a:t>
            </a:r>
          </a:p>
          <a:p>
            <a:r>
              <a:rPr lang="pt-BR" sz="1600" dirty="0"/>
              <a:t>/ Características clínicas dos sintomas; </a:t>
            </a:r>
          </a:p>
          <a:p>
            <a:r>
              <a:rPr lang="pt-BR" sz="1600" dirty="0"/>
              <a:t>/ Características da população; </a:t>
            </a:r>
          </a:p>
          <a:p>
            <a:r>
              <a:rPr lang="pt-BR" sz="1600" dirty="0"/>
              <a:t>/ Características econômicas da sociedade.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C3D1E5A8-9BA7-4745-545E-FB4907C517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</p:spTree>
    <p:extLst>
      <p:ext uri="{BB962C8B-B14F-4D97-AF65-F5344CB8AC3E}">
        <p14:creationId xmlns:p14="http://schemas.microsoft.com/office/powerpoint/2010/main" val="525424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98E4F3-EE0A-E273-C952-C8A50B4497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5</a:t>
            </a:fld>
            <a:endParaRPr lang="pt-BR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2B466-C0EC-CDF5-5CEA-E0D4B2FB9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7001" y="1223070"/>
            <a:ext cx="10252253" cy="4939948"/>
          </a:xfrm>
        </p:spPr>
        <p:txBody>
          <a:bodyPr/>
          <a:lstStyle/>
          <a:p>
            <a:r>
              <a:rPr lang="pt-BR" sz="1600" dirty="0"/>
              <a:t>PNAD-COVID-19 do IBGE O Head de Dados pediu para que você entrasse na base de dados do PNAD-COVID-19 do IBGE e organizasse esta base para análise, utilizando Banco de Dados em Nuvem e trazendo as seguintes características: </a:t>
            </a:r>
          </a:p>
          <a:p>
            <a:pPr marL="342900" indent="-342900">
              <a:buAutoNum type="alphaLcPeriod"/>
            </a:pPr>
            <a:r>
              <a:rPr lang="pt-BR" sz="1600" dirty="0"/>
              <a:t>Utilização de no máximo 20 questionamentos realizados na pesquisa; </a:t>
            </a:r>
          </a:p>
          <a:p>
            <a:pPr marL="342900" indent="-342900">
              <a:buAutoNum type="alphaLcPeriod"/>
            </a:pPr>
            <a:r>
              <a:rPr lang="pt-BR" sz="1600" dirty="0"/>
              <a:t>Utilizar 3 meses para construção da solução; </a:t>
            </a:r>
          </a:p>
          <a:p>
            <a:pPr marL="342900" indent="-342900">
              <a:buAutoNum type="alphaLcPeriod"/>
            </a:pPr>
            <a:r>
              <a:rPr lang="pt-BR" sz="1600" dirty="0"/>
              <a:t>Caracterização dos sintomas clínicos da população; </a:t>
            </a:r>
          </a:p>
          <a:p>
            <a:pPr marL="342900" indent="-342900">
              <a:buAutoNum type="alphaLcPeriod"/>
            </a:pPr>
            <a:r>
              <a:rPr lang="pt-BR" sz="1600" dirty="0"/>
              <a:t>Comportamento da população na época da COVID-19; </a:t>
            </a:r>
          </a:p>
          <a:p>
            <a:pPr marL="342900" indent="-342900">
              <a:buAutoNum type="alphaLcPeriod"/>
            </a:pPr>
            <a:r>
              <a:rPr lang="pt-BR" sz="1600" dirty="0"/>
              <a:t>Características econômicas da Sociedade; </a:t>
            </a:r>
          </a:p>
          <a:p>
            <a:r>
              <a:rPr lang="pt-BR" sz="1600" dirty="0"/>
              <a:t>Seu objetivo será trazer uma breve análise dessas informações, como foi a organização do banco, as perguntas selecionadas para a resposta do problema e quais seriam as principais ações que o hospital deverá tomar em caso de um novo surto de COVID-19. </a:t>
            </a:r>
          </a:p>
          <a:p>
            <a:r>
              <a:rPr lang="pt-BR" sz="1600" dirty="0"/>
              <a:t>Dica: Leiam com atenção a base de dados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126A8DA1-5573-FC02-E198-D147DAEB07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52F2936-095B-9C6F-4BE2-9AED7EA9A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259852"/>
            <a:ext cx="10122632" cy="652054"/>
          </a:xfrm>
        </p:spPr>
        <p:txBody>
          <a:bodyPr/>
          <a:lstStyle/>
          <a:p>
            <a:r>
              <a:rPr lang="pt-BR" dirty="0">
                <a:solidFill>
                  <a:srgbClr val="FF0066"/>
                </a:solidFill>
              </a:rPr>
              <a:t>_ Definição do Problema</a:t>
            </a:r>
          </a:p>
        </p:txBody>
      </p:sp>
    </p:spTree>
    <p:extLst>
      <p:ext uri="{BB962C8B-B14F-4D97-AF65-F5344CB8AC3E}">
        <p14:creationId xmlns:p14="http://schemas.microsoft.com/office/powerpoint/2010/main" val="1365131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7432AA3-7A63-C2FB-9BC8-D14847F39D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6</a:t>
            </a:fld>
            <a:endParaRPr lang="pt-BR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CC7727B-BDAF-D224-8BBB-B5669F0BE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259852"/>
            <a:ext cx="10122632" cy="652054"/>
          </a:xfrm>
        </p:spPr>
        <p:txBody>
          <a:bodyPr anchor="t"/>
          <a:lstStyle/>
          <a:p>
            <a:r>
              <a:rPr lang="pt-BR" dirty="0">
                <a:solidFill>
                  <a:srgbClr val="FF0066"/>
                </a:solidFill>
              </a:rPr>
              <a:t>_ SOBRE A PNAD COVID19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EF7A85-668E-7ADD-4B4A-F966DCDD7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7001" y="1223070"/>
            <a:ext cx="10252253" cy="4939948"/>
          </a:xfrm>
        </p:spPr>
        <p:txBody>
          <a:bodyPr/>
          <a:lstStyle/>
          <a:p>
            <a:pPr algn="l" fontAlgn="t"/>
            <a:r>
              <a:rPr lang="pt-BR" sz="1600" dirty="0"/>
              <a:t>O que é?</a:t>
            </a:r>
          </a:p>
          <a:p>
            <a:pPr algn="just" fontAlgn="t"/>
            <a:r>
              <a:rPr lang="pt-BR" sz="1600" dirty="0"/>
              <a:t>Objetiva estimar o número de pessoas com sintomas referidos associados à síndrome gripal e monitorar os impactos da pandemia da COVID-19 no mercado de trabalho brasileiro.</a:t>
            </a:r>
          </a:p>
          <a:p>
            <a:pPr algn="just" fontAlgn="t"/>
            <a:r>
              <a:rPr lang="pt-BR" sz="1600" dirty="0"/>
              <a:t>A coleta da Pesquisa Nacional por Amostra de Domicílios - PNAD COVID19 teve início em 4 de maio de 2020, com entrevistas realizadas por telefone em, aproximadamente, 48 mil domicílios por semana, totalizando cerca de 193 mil domicílios por mês, em todo o Território Nacional. A amostra é fixa, ou seja, os domicílios entrevistados no primeiro mês de coleta de dados permanecerão na amostra nos meses subsequentes, até o fim da pesquisa.</a:t>
            </a: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126A8DA1-5573-FC02-E198-D147DAEB07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</p:spTree>
    <p:extLst>
      <p:ext uri="{BB962C8B-B14F-4D97-AF65-F5344CB8AC3E}">
        <p14:creationId xmlns:p14="http://schemas.microsoft.com/office/powerpoint/2010/main" val="3996679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573D225-A4CB-04EB-87D8-754ECAF463AF}"/>
              </a:ext>
            </a:extLst>
          </p:cNvPr>
          <p:cNvSpPr/>
          <p:nvPr/>
        </p:nvSpPr>
        <p:spPr>
          <a:xfrm>
            <a:off x="834887" y="5756744"/>
            <a:ext cx="10559332" cy="985962"/>
          </a:xfrm>
          <a:prstGeom prst="roundRect">
            <a:avLst/>
          </a:prstGeom>
          <a:solidFill>
            <a:srgbClr val="FF0066"/>
          </a:solidFill>
          <a:ln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98E4F3-EE0A-E273-C952-C8A50B4497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7</a:t>
            </a:fld>
            <a:endParaRPr lang="pt-BR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2B466-C0EC-CDF5-5CEA-E0D4B2FB9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7001" y="1223070"/>
            <a:ext cx="10126362" cy="4269145"/>
          </a:xfrm>
        </p:spPr>
        <p:txBody>
          <a:bodyPr/>
          <a:lstStyle/>
          <a:p>
            <a:r>
              <a:rPr lang="pt-BR" sz="1600" dirty="0"/>
              <a:t>A Covid-19 é uma infecção respiratória aguda causada pelo coronavírus SARS-CoV-2, potencialmente grave, de elevada transmissibilidade e de distribuição global. O SARS-CoV-2 é um </a:t>
            </a:r>
            <a:r>
              <a:rPr lang="pt-BR" sz="1600" dirty="0" err="1"/>
              <a:t>betacoronavírus</a:t>
            </a:r>
            <a:r>
              <a:rPr lang="pt-BR" sz="1600" dirty="0"/>
              <a:t> descoberto em amostras de lavado </a:t>
            </a:r>
            <a:r>
              <a:rPr lang="pt-BR" sz="1600" dirty="0" err="1"/>
              <a:t>broncoalveolar</a:t>
            </a:r>
            <a:r>
              <a:rPr lang="pt-BR" sz="1600" dirty="0"/>
              <a:t> obtidas de pacientes com pneumonia de causa desconhecida na cidade de Wuhan, província de Hubei, China, em dezembro de 2019. Pertence ao subgênero </a:t>
            </a:r>
            <a:r>
              <a:rPr lang="pt-BR" sz="1600" dirty="0" err="1"/>
              <a:t>Sarbecovírus</a:t>
            </a:r>
            <a:r>
              <a:rPr lang="pt-BR" sz="1600" dirty="0"/>
              <a:t> da família </a:t>
            </a:r>
            <a:r>
              <a:rPr lang="pt-BR" sz="1600" dirty="0" err="1"/>
              <a:t>Coronaviridae</a:t>
            </a:r>
            <a:r>
              <a:rPr lang="pt-BR" sz="1600" dirty="0"/>
              <a:t> e é o sétimo coronavírus conhecido a infectar seres humanos.</a:t>
            </a:r>
          </a:p>
          <a:p>
            <a:pPr algn="l" fontAlgn="base"/>
            <a:r>
              <a:rPr lang="pt-BR" sz="1600" dirty="0"/>
              <a:t>De acordo com as evidências mais atuais, o SARS-CoV-2, da mesma forma que outros vírus respiratórios, é transmitido principalmente por três modos: contato, gotículas ou por aerossol.</a:t>
            </a:r>
          </a:p>
          <a:p>
            <a:endParaRPr lang="pt-BR" sz="16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76F9C4A-069D-6A39-774F-3A5CFD24B23A}"/>
              </a:ext>
            </a:extLst>
          </p:cNvPr>
          <p:cNvSpPr txBox="1">
            <a:spLocks/>
          </p:cNvSpPr>
          <p:nvPr/>
        </p:nvSpPr>
        <p:spPr>
          <a:xfrm>
            <a:off x="151269" y="5756744"/>
            <a:ext cx="11569712" cy="13119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800" b="1" dirty="0">
                <a:solidFill>
                  <a:schemeClr val="bg1"/>
                </a:solidFill>
              </a:rPr>
              <a:t>A principal medida de prevenção contra formas graves da covid-19 é a vacina. </a:t>
            </a:r>
          </a:p>
          <a:p>
            <a:pPr algn="ctr"/>
            <a:r>
              <a:rPr lang="pt-BR" sz="1800" b="1" dirty="0">
                <a:solidFill>
                  <a:schemeClr val="bg1"/>
                </a:solidFill>
              </a:rPr>
              <a:t>A campanha de vacinação contra a covid-19 foi iniciada em janeiro de 2021!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80B1F6E5-44DC-7FCE-40CB-EEC4BD9C518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69413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07721E2-4255-F70F-C34B-0BC61ECD6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259852"/>
            <a:ext cx="10122632" cy="652054"/>
          </a:xfrm>
        </p:spPr>
        <p:txBody>
          <a:bodyPr anchor="t"/>
          <a:lstStyle/>
          <a:p>
            <a:r>
              <a:rPr lang="pt-BR" dirty="0">
                <a:solidFill>
                  <a:srgbClr val="FF0066"/>
                </a:solidFill>
              </a:rPr>
              <a:t>_ CORONAVÍRUS</a:t>
            </a:r>
          </a:p>
        </p:txBody>
      </p:sp>
    </p:spTree>
    <p:extLst>
      <p:ext uri="{BB962C8B-B14F-4D97-AF65-F5344CB8AC3E}">
        <p14:creationId xmlns:p14="http://schemas.microsoft.com/office/powerpoint/2010/main" val="255214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49844-1FE3-FFFA-6EB6-BA6D9E424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3445" y="2043946"/>
            <a:ext cx="6034216" cy="1439604"/>
          </a:xfrm>
        </p:spPr>
        <p:txBody>
          <a:bodyPr anchor="b"/>
          <a:lstStyle/>
          <a:p>
            <a:r>
              <a:rPr lang="pt-BR" dirty="0">
                <a:solidFill>
                  <a:srgbClr val="FF0066"/>
                </a:solidFill>
              </a:rPr>
              <a:t>SOBRE O PROJETO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2A58C0-6F56-F4AB-07E8-F8910B2463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01365" y="3483550"/>
            <a:ext cx="6034216" cy="2691219"/>
          </a:xfrm>
        </p:spPr>
        <p:txBody>
          <a:bodyPr/>
          <a:lstStyle/>
          <a:p>
            <a:endParaRPr lang="pt-BR" b="1" dirty="0"/>
          </a:p>
          <a:p>
            <a:endParaRPr lang="pt-BR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DA8DBC-B2BC-BBD6-0237-9B2170B998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8</a:t>
            </a:fld>
            <a:endParaRPr lang="pt-BR" noProof="0"/>
          </a:p>
        </p:txBody>
      </p:sp>
      <p:sp>
        <p:nvSpPr>
          <p:cNvPr id="6" name="Google Shape;288;p48">
            <a:extLst>
              <a:ext uri="{FF2B5EF4-FFF2-40B4-BE49-F238E27FC236}">
                <a16:creationId xmlns:a16="http://schemas.microsoft.com/office/drawing/2014/main" id="{1208D47B-475F-C7DA-71FB-9476AF89E7A9}"/>
              </a:ext>
            </a:extLst>
          </p:cNvPr>
          <p:cNvSpPr txBox="1"/>
          <p:nvPr/>
        </p:nvSpPr>
        <p:spPr>
          <a:xfrm>
            <a:off x="9315467" y="3929358"/>
            <a:ext cx="1046400" cy="800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91433" rIns="91433" bIns="91433" anchor="t" anchorCtr="0">
            <a:spAutoFit/>
          </a:bodyPr>
          <a:lstStyle/>
          <a:p>
            <a:pPr algn="ctr">
              <a:buClr>
                <a:srgbClr val="000000"/>
              </a:buClr>
              <a:buSzPts val="3900"/>
            </a:pPr>
            <a:r>
              <a:rPr lang="pt-BR" sz="4000" dirty="0">
                <a:solidFill>
                  <a:srgbClr val="000000"/>
                </a:solidFill>
                <a:latin typeface="Roboto Black"/>
                <a:ea typeface="Roboto Black"/>
                <a:cs typeface="Roboto Black"/>
                <a:sym typeface="Roboto Black"/>
              </a:rPr>
              <a:t>02</a:t>
            </a:r>
            <a:endParaRPr sz="4000" dirty="0">
              <a:solidFill>
                <a:srgbClr val="00000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4FAEF2CB-3C54-75CD-8A47-1354E1B19D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</p:spTree>
    <p:extLst>
      <p:ext uri="{BB962C8B-B14F-4D97-AF65-F5344CB8AC3E}">
        <p14:creationId xmlns:p14="http://schemas.microsoft.com/office/powerpoint/2010/main" val="3204847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Gráfico, Histograma&#10;&#10;Descrição gerada automaticamente">
            <a:extLst>
              <a:ext uri="{FF2B5EF4-FFF2-40B4-BE49-F238E27FC236}">
                <a16:creationId xmlns:a16="http://schemas.microsoft.com/office/drawing/2014/main" id="{E9A58E7A-DB42-A18E-D772-A98A3733A3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12" b="9738"/>
          <a:stretch/>
        </p:blipFill>
        <p:spPr>
          <a:xfrm>
            <a:off x="6438223" y="988730"/>
            <a:ext cx="5241604" cy="2767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A195ED-2D84-7794-AB58-3BDBC7C31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684" y="245899"/>
            <a:ext cx="10122632" cy="652054"/>
          </a:xfrm>
        </p:spPr>
        <p:txBody>
          <a:bodyPr/>
          <a:lstStyle/>
          <a:p>
            <a:r>
              <a:rPr lang="pt-BR" sz="3200" dirty="0">
                <a:solidFill>
                  <a:srgbClr val="FF0066"/>
                </a:solidFill>
              </a:rPr>
              <a:t>_ Sobre o projeto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98E4F3-EE0A-E273-C952-C8A50B4497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pt-BR" noProof="0" smtClean="0"/>
              <a:pPr rtl="0"/>
              <a:t>9</a:t>
            </a:fld>
            <a:endParaRPr lang="pt-BR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2B466-C0EC-CDF5-5CEA-E0D4B2FB9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9395" y="988730"/>
            <a:ext cx="5456606" cy="2440269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pt-BR" sz="1400" b="1" dirty="0"/>
              <a:t>Banco de dados - </a:t>
            </a:r>
            <a:r>
              <a:rPr lang="pt-BR" sz="1400" dirty="0"/>
              <a:t>O banco de dados foi disponibilizado no site para pesquisa no PNAD-COVID-19 do IBGE. </a:t>
            </a:r>
          </a:p>
          <a:p>
            <a:pPr algn="just">
              <a:spcBef>
                <a:spcPts val="0"/>
              </a:spcBef>
            </a:pPr>
            <a:r>
              <a:rPr lang="pt-BR" sz="1400" dirty="0"/>
              <a:t>Foi inserido 3 tabelas de dados referentes aos meses de julho, agosto e setembro de 2020. </a:t>
            </a:r>
          </a:p>
          <a:p>
            <a:pPr algn="just">
              <a:spcBef>
                <a:spcPts val="0"/>
              </a:spcBef>
            </a:pPr>
            <a:r>
              <a:rPr lang="pt-BR" sz="1400" dirty="0"/>
              <a:t>Utilizado estes meses, devido ao maior período de alta e posterior queda no ano de 2020. Todos estes dados foram incluídos e estruturados no Google Cloud.</a:t>
            </a:r>
          </a:p>
          <a:p>
            <a:endParaRPr lang="pt-BR" sz="1400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FEF5FC03-4509-AF17-1948-09394247A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pPr algn="ctr"/>
            <a:r>
              <a:rPr lang="en-US" sz="1200" b="1" cap="all" dirty="0">
                <a:solidFill>
                  <a:srgbClr val="FFFFFF"/>
                </a:solidFill>
              </a:rPr>
              <a:t>BIG 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D7FD093-D158-C4BD-FBA0-F53AD21E063D}"/>
              </a:ext>
            </a:extLst>
          </p:cNvPr>
          <p:cNvSpPr txBox="1">
            <a:spLocks/>
          </p:cNvSpPr>
          <p:nvPr/>
        </p:nvSpPr>
        <p:spPr>
          <a:xfrm>
            <a:off x="639394" y="3930916"/>
            <a:ext cx="10607726" cy="19383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sz="1400" b="1" dirty="0"/>
              <a:t>Estrutura - </a:t>
            </a:r>
            <a:r>
              <a:rPr lang="pt-BR" sz="1400" dirty="0"/>
              <a:t>O banco de dados SQL ‘pos_tech3_caio’ criado foi composto por 3 tabelas PNAD 6, PNAD 7 e PNAD 8 com uma tabela que armazena todos os dados da pesquisa.</a:t>
            </a:r>
          </a:p>
          <a:p>
            <a:pPr algn="just"/>
            <a:r>
              <a:rPr lang="pt-BR" sz="1400" dirty="0"/>
              <a:t>A pesquisa é extensa contendo 1.151.956 linhas e 20 colunas, já nosso campo de pesquisa se limitou a trabalhar com as variáveis mostradas no próximo slide: Dicionário.</a:t>
            </a:r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52374018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2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000000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ist-Presentation-Light_Win32_SW_v9" id="{521D77A3-0F08-4721-A2D8-7E1E479B7A1E}" vid="{6146C05B-E08F-4587-B33C-EE2B5183CF47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1627</Words>
  <Application>Microsoft Office PowerPoint</Application>
  <PresentationFormat>Widescreen</PresentationFormat>
  <Paragraphs>237</Paragraphs>
  <Slides>25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3" baseType="lpstr">
      <vt:lpstr>Arial</vt:lpstr>
      <vt:lpstr>Arial Black</vt:lpstr>
      <vt:lpstr>Avenir Next LT Pro</vt:lpstr>
      <vt:lpstr>Calibri</vt:lpstr>
      <vt:lpstr>Roboto</vt:lpstr>
      <vt:lpstr>Roboto Black</vt:lpstr>
      <vt:lpstr>Wingdings</vt:lpstr>
      <vt:lpstr>Tema do Office</vt:lpstr>
      <vt:lpstr>Apresentação do PowerPoint</vt:lpstr>
      <vt:lpstr>_Roteiro</vt:lpstr>
      <vt:lpstr>Definições</vt:lpstr>
      <vt:lpstr>_ Definição do Problema</vt:lpstr>
      <vt:lpstr>_ Definição do Problema</vt:lpstr>
      <vt:lpstr>_ SOBRE A PNAD COVID19</vt:lpstr>
      <vt:lpstr>_ CORONAVÍRUS</vt:lpstr>
      <vt:lpstr>SOBRE O PROJETO</vt:lpstr>
      <vt:lpstr>_ Sobre o projeto</vt:lpstr>
      <vt:lpstr>_ DICIONÁRIO</vt:lpstr>
      <vt:lpstr>_google cloud</vt:lpstr>
      <vt:lpstr>_google colab</vt:lpstr>
      <vt:lpstr>_google colab</vt:lpstr>
      <vt:lpstr>_ Características GERAIS</vt:lpstr>
      <vt:lpstr>_ Características de localização</vt:lpstr>
      <vt:lpstr>_ Características ECONÔMICAS</vt:lpstr>
      <vt:lpstr>_ Características GERAIS</vt:lpstr>
      <vt:lpstr>_ Características CLÍNICAS</vt:lpstr>
      <vt:lpstr>_ Características CLÍNICAS</vt:lpstr>
      <vt:lpstr>_ Clustering-ML</vt:lpstr>
      <vt:lpstr>Considerações finais</vt:lpstr>
      <vt:lpstr>_ considerações finais</vt:lpstr>
      <vt:lpstr>_ considerações finais</vt:lpstr>
      <vt:lpstr>referências</vt:lpstr>
      <vt:lpstr>_referências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2022-06-22T01:27:02Z</dcterms:created>
  <dcterms:modified xsi:type="dcterms:W3CDTF">2024-03-15T23:46:31Z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2024-02-29T00:32:05Z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c56c8edc-eeb7-4c14-a1c4-c7215b5b0ad6</vt:lpwstr>
  </property>
  <property fmtid="{D5CDD505-2E9C-101B-9397-08002B2CF9AE}" pid="7" name="MSIP_Label_defa4170-0d19-0005-0004-bc88714345d2_ActionId">
    <vt:lpwstr>48c08390-c10d-4504-9278-ff92379a5072</vt:lpwstr>
  </property>
  <property fmtid="{D5CDD505-2E9C-101B-9397-08002B2CF9AE}" pid="8" name="MSIP_Label_defa4170-0d19-0005-0004-bc88714345d2_ContentBits">
    <vt:lpwstr>0</vt:lpwstr>
  </property>
</Properties>
</file>

<file path=docProps/thumbnail.jpeg>
</file>